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Aileron" panose="020B0604020202020204" charset="0"/>
      <p:regular r:id="rId49"/>
    </p:embeddedFont>
    <p:embeddedFont>
      <p:font typeface="Aileron Bold" panose="020B0604020202020204" charset="0"/>
      <p:regular r:id="rId50"/>
    </p:embeddedFont>
    <p:embeddedFont>
      <p:font typeface="Aileron Heavy" panose="020B0604020202020204" charset="0"/>
      <p:regular r:id="rId51"/>
    </p:embeddedFont>
    <p:embeddedFont>
      <p:font typeface="Aileron Ultra-Bold" panose="020B0604020202020204" charset="0"/>
      <p:regular r:id="rId52"/>
    </p:embeddedFont>
    <p:embeddedFont>
      <p:font typeface="Arimo" panose="020B0604020202020204" charset="0"/>
      <p:regular r:id="rId53"/>
    </p:embeddedFont>
    <p:embeddedFont>
      <p:font typeface="Arimo Bold" panose="020B0604020202020204" charset="0"/>
      <p:regular r:id="rId54"/>
    </p:embeddedFont>
    <p:embeddedFont>
      <p:font typeface="Asap" panose="020B0604020202020204" charset="0"/>
      <p:regular r:id="rId55"/>
    </p:embeddedFont>
    <p:embeddedFont>
      <p:font typeface="Asap Bold" panose="020B0604020202020204" charset="0"/>
      <p:regular r:id="rId56"/>
    </p:embeddedFont>
    <p:embeddedFont>
      <p:font typeface="Cabin Bold" panose="020B0604020202020204" charset="0"/>
      <p:regular r:id="rId57"/>
    </p:embeddedFont>
    <p:embeddedFont>
      <p:font typeface="Cabin Medium" panose="020B0604020202020204" charset="0"/>
      <p:regular r:id="rId58"/>
    </p:embeddedFont>
    <p:embeddedFont>
      <p:font typeface="Cabin Semi-Bold" panose="020B0604020202020204" charset="0"/>
      <p:regular r:id="rId59"/>
    </p:embeddedFont>
    <p:embeddedFont>
      <p:font typeface="Muli" panose="020B0604020202020204" charset="0"/>
      <p:regular r:id="rId60"/>
    </p:embeddedFont>
    <p:embeddedFont>
      <p:font typeface="Muli 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D25E67-2EB0-44A9-87F8-11351ECFFE97}" type="datetimeFigureOut">
              <a:rPr lang="en-US" smtClean="0"/>
              <a:t>07/06/2025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47ECB-5DC9-4F66-B1E9-AF7D2ADC4AB0}" type="slidenum">
              <a:rPr lang="en-US" smtClean="0"/>
              <a:t>‹#›</a:t>
            </a:fld>
            <a:endParaRPr lang="en-US"/>
          </a:p>
        </p:txBody>
      </p:sp>
    </p:spTree>
    <p:extLst>
      <p:ext uri="{BB962C8B-B14F-4D97-AF65-F5344CB8AC3E}">
        <p14:creationId xmlns:p14="http://schemas.microsoft.com/office/powerpoint/2010/main" val="1839197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F47ECB-5DC9-4F66-B1E9-AF7D2ADC4AB0}" type="slidenum">
              <a:rPr lang="en-US" smtClean="0"/>
              <a:t>20</a:t>
            </a:fld>
            <a:endParaRPr lang="en-US"/>
          </a:p>
        </p:txBody>
      </p:sp>
    </p:spTree>
    <p:extLst>
      <p:ext uri="{BB962C8B-B14F-4D97-AF65-F5344CB8AC3E}">
        <p14:creationId xmlns:p14="http://schemas.microsoft.com/office/powerpoint/2010/main" val="962961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07/06/2025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07/06/2025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07/06/2025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07/06/2025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07/06/2025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07/06/2025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07/06/2025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07/06/2025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07/06/2025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07/06/2025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07/06/2025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214421" cy="10287000"/>
          </a:xfrm>
          <a:custGeom>
            <a:avLst/>
            <a:gdLst/>
            <a:ahLst/>
            <a:cxnLst/>
            <a:rect l="l" t="t" r="r" b="b"/>
            <a:pathLst>
              <a:path w="7214421" h="10287000">
                <a:moveTo>
                  <a:pt x="0" y="0"/>
                </a:moveTo>
                <a:lnTo>
                  <a:pt x="7214421" y="0"/>
                </a:lnTo>
                <a:lnTo>
                  <a:pt x="7214421" y="10287000"/>
                </a:lnTo>
                <a:lnTo>
                  <a:pt x="0" y="10287000"/>
                </a:lnTo>
                <a:lnTo>
                  <a:pt x="0" y="0"/>
                </a:lnTo>
                <a:close/>
              </a:path>
            </a:pathLst>
          </a:custGeom>
          <a:blipFill>
            <a:blip r:embed="rId2"/>
            <a:stretch>
              <a:fillRect l="-56942" r="-56942"/>
            </a:stretch>
          </a:blipFill>
        </p:spPr>
      </p:sp>
      <p:sp>
        <p:nvSpPr>
          <p:cNvPr id="3" name="TextBox 3"/>
          <p:cNvSpPr txBox="1"/>
          <p:nvPr/>
        </p:nvSpPr>
        <p:spPr>
          <a:xfrm>
            <a:off x="7982100" y="247650"/>
            <a:ext cx="9184918" cy="8921115"/>
          </a:xfrm>
          <a:prstGeom prst="rect">
            <a:avLst/>
          </a:prstGeom>
        </p:spPr>
        <p:txBody>
          <a:bodyPr lIns="0" tIns="0" rIns="0" bIns="0" rtlCol="0" anchor="t">
            <a:spAutoFit/>
          </a:bodyPr>
          <a:lstStyle/>
          <a:p>
            <a:pPr algn="ctr">
              <a:lnSpc>
                <a:spcPts val="10069"/>
              </a:lnSpc>
            </a:pPr>
            <a:r>
              <a:rPr lang="en-US" sz="8390" b="1">
                <a:solidFill>
                  <a:srgbClr val="526716"/>
                </a:solidFill>
                <a:latin typeface="Asap Bold"/>
                <a:ea typeface="Asap Bold"/>
                <a:cs typeface="Asap Bold"/>
                <a:sym typeface="Asap Bold"/>
              </a:rPr>
              <a:t>XÂY DỰNG HỆ THỐNG GIẢI CỨU NÔNG SẢN VÀ TRUY XUẤT NGUỒN GỐC BẰNG QR CODE</a:t>
            </a:r>
          </a:p>
          <a:p>
            <a:pPr algn="l">
              <a:lnSpc>
                <a:spcPts val="10069"/>
              </a:lnSpc>
            </a:pPr>
            <a:endParaRPr lang="en-US" sz="8390" b="1">
              <a:solidFill>
                <a:srgbClr val="526716"/>
              </a:solidFill>
              <a:latin typeface="Asap Bold"/>
              <a:ea typeface="Asap Bold"/>
              <a:cs typeface="Asap Bold"/>
              <a:sym typeface="Asap Bold"/>
            </a:endParaRPr>
          </a:p>
        </p:txBody>
      </p:sp>
      <p:sp>
        <p:nvSpPr>
          <p:cNvPr id="4" name="TextBox 4"/>
          <p:cNvSpPr txBox="1"/>
          <p:nvPr/>
        </p:nvSpPr>
        <p:spPr>
          <a:xfrm>
            <a:off x="11657947" y="8536939"/>
            <a:ext cx="8990814" cy="631826"/>
          </a:xfrm>
          <a:prstGeom prst="rect">
            <a:avLst/>
          </a:prstGeom>
        </p:spPr>
        <p:txBody>
          <a:bodyPr lIns="0" tIns="0" rIns="0" bIns="0" rtlCol="0" anchor="t">
            <a:spAutoFit/>
          </a:bodyPr>
          <a:lstStyle/>
          <a:p>
            <a:pPr algn="l">
              <a:lnSpc>
                <a:spcPts val="5074"/>
              </a:lnSpc>
            </a:pPr>
            <a:r>
              <a:rPr lang="en-US" sz="3624" b="1">
                <a:solidFill>
                  <a:srgbClr val="BABA28"/>
                </a:solidFill>
                <a:latin typeface="Asap Bold"/>
                <a:ea typeface="Asap Bold"/>
                <a:cs typeface="Asap Bold"/>
                <a:sym typeface="Asap Bold"/>
              </a:rPr>
              <a:t>NHÓM 02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5394420"/>
          </a:xfrm>
          <a:prstGeom prst="rect">
            <a:avLst/>
          </a:prstGeom>
          <a:solidFill>
            <a:srgbClr val="003B31"/>
          </a:solidFill>
        </p:spPr>
      </p:sp>
      <p:sp>
        <p:nvSpPr>
          <p:cNvPr id="3" name="TextBox 3"/>
          <p:cNvSpPr txBox="1"/>
          <p:nvPr/>
        </p:nvSpPr>
        <p:spPr>
          <a:xfrm>
            <a:off x="749300" y="603250"/>
            <a:ext cx="9239250" cy="803275"/>
          </a:xfrm>
          <a:prstGeom prst="rect">
            <a:avLst/>
          </a:prstGeom>
        </p:spPr>
        <p:txBody>
          <a:bodyPr lIns="0" tIns="0" rIns="0" bIns="0" rtlCol="0" anchor="t">
            <a:spAutoFit/>
          </a:bodyPr>
          <a:lstStyle/>
          <a:p>
            <a:pPr algn="l">
              <a:lnSpc>
                <a:spcPts val="6500"/>
              </a:lnSpc>
            </a:pPr>
            <a:r>
              <a:rPr lang="en-US" sz="5000" b="1" spc="-150">
                <a:solidFill>
                  <a:srgbClr val="FFFFFF"/>
                </a:solidFill>
                <a:latin typeface="Cabin Bold"/>
                <a:ea typeface="Cabin Bold"/>
                <a:cs typeface="Cabin Bold"/>
                <a:sym typeface="Cabin Bold"/>
              </a:rPr>
              <a:t>Ý NGHĨA</a:t>
            </a:r>
          </a:p>
        </p:txBody>
      </p:sp>
      <p:sp>
        <p:nvSpPr>
          <p:cNvPr id="4" name="TextBox 4"/>
          <p:cNvSpPr txBox="1"/>
          <p:nvPr/>
        </p:nvSpPr>
        <p:spPr>
          <a:xfrm>
            <a:off x="749300" y="6876210"/>
            <a:ext cx="16510000" cy="3498850"/>
          </a:xfrm>
          <a:prstGeom prst="rect">
            <a:avLst/>
          </a:prstGeom>
        </p:spPr>
        <p:txBody>
          <a:bodyPr lIns="0" tIns="0" rIns="0" bIns="0" rtlCol="0" anchor="t">
            <a:spAutoFit/>
          </a:bodyPr>
          <a:lstStyle/>
          <a:p>
            <a:pPr algn="l">
              <a:lnSpc>
                <a:spcPts val="5599"/>
              </a:lnSpc>
            </a:pPr>
            <a:r>
              <a:rPr lang="en-US" sz="3999">
                <a:solidFill>
                  <a:srgbClr val="000000"/>
                </a:solidFill>
                <a:latin typeface="Asap"/>
                <a:ea typeface="Asap"/>
                <a:cs typeface="Asap"/>
                <a:sym typeface="Asap"/>
              </a:rPr>
              <a:t>+ Tăng cường sự minh bạch và niềm tin của người tiêu dùng.</a:t>
            </a:r>
          </a:p>
          <a:p>
            <a:pPr algn="l">
              <a:lnSpc>
                <a:spcPts val="5599"/>
              </a:lnSpc>
            </a:pPr>
            <a:r>
              <a:rPr lang="en-US" sz="3999">
                <a:solidFill>
                  <a:srgbClr val="000000"/>
                </a:solidFill>
                <a:latin typeface="Asap"/>
                <a:ea typeface="Asap"/>
                <a:cs typeface="Asap"/>
                <a:sym typeface="Asap"/>
              </a:rPr>
              <a:t>+ Giảm thất thoát, tăng giá trị sản phẩm.</a:t>
            </a:r>
          </a:p>
          <a:p>
            <a:pPr algn="l">
              <a:lnSpc>
                <a:spcPts val="5599"/>
              </a:lnSpc>
            </a:pPr>
            <a:r>
              <a:rPr lang="en-US" sz="3999">
                <a:solidFill>
                  <a:srgbClr val="000000"/>
                </a:solidFill>
                <a:latin typeface="Asap"/>
                <a:ea typeface="Asap"/>
                <a:cs typeface="Asap"/>
                <a:sym typeface="Asap"/>
              </a:rPr>
              <a:t>+ Cải thiện quản lý chuỗi cung ứng.</a:t>
            </a:r>
          </a:p>
          <a:p>
            <a:pPr algn="l">
              <a:lnSpc>
                <a:spcPts val="5599"/>
              </a:lnSpc>
            </a:pPr>
            <a:r>
              <a:rPr lang="en-US" sz="3999">
                <a:solidFill>
                  <a:srgbClr val="000000"/>
                </a:solidFill>
                <a:latin typeface="Asap"/>
                <a:ea typeface="Asap"/>
                <a:cs typeface="Asap"/>
                <a:sym typeface="Asap"/>
              </a:rPr>
              <a:t>+ Bảo vệ sức khỏe cộng đồng, đảm bảo an toàn thực phẩm.</a:t>
            </a:r>
          </a:p>
          <a:p>
            <a:pPr algn="l">
              <a:lnSpc>
                <a:spcPts val="5599"/>
              </a:lnSpc>
            </a:pPr>
            <a:endParaRPr lang="en-US" sz="3999">
              <a:solidFill>
                <a:srgbClr val="000000"/>
              </a:solidFill>
              <a:latin typeface="Asap"/>
              <a:ea typeface="Asap"/>
              <a:cs typeface="Asap"/>
              <a:sym typeface="Asap"/>
            </a:endParaRPr>
          </a:p>
        </p:txBody>
      </p:sp>
      <p:sp>
        <p:nvSpPr>
          <p:cNvPr id="5" name="TextBox 5"/>
          <p:cNvSpPr txBox="1"/>
          <p:nvPr/>
        </p:nvSpPr>
        <p:spPr>
          <a:xfrm>
            <a:off x="749300" y="1647920"/>
            <a:ext cx="17176750" cy="2794000"/>
          </a:xfrm>
          <a:prstGeom prst="rect">
            <a:avLst/>
          </a:prstGeom>
        </p:spPr>
        <p:txBody>
          <a:bodyPr lIns="0" tIns="0" rIns="0" bIns="0" rtlCol="0" anchor="t">
            <a:spAutoFit/>
          </a:bodyPr>
          <a:lstStyle/>
          <a:p>
            <a:pPr algn="l">
              <a:lnSpc>
                <a:spcPts val="5599"/>
              </a:lnSpc>
            </a:pPr>
            <a:r>
              <a:rPr lang="en-US" sz="3999">
                <a:solidFill>
                  <a:srgbClr val="FFFFFF"/>
                </a:solidFill>
                <a:latin typeface="Asap"/>
                <a:ea typeface="Asap"/>
                <a:cs typeface="Asap"/>
                <a:sym typeface="Asap"/>
              </a:rPr>
              <a:t>+ Minh bạch thông tin sản phẩm qua QR code.</a:t>
            </a:r>
          </a:p>
          <a:p>
            <a:pPr algn="l">
              <a:lnSpc>
                <a:spcPts val="5599"/>
              </a:lnSpc>
            </a:pPr>
            <a:r>
              <a:rPr lang="en-US" sz="3999">
                <a:solidFill>
                  <a:srgbClr val="FFFFFF"/>
                </a:solidFill>
                <a:latin typeface="Asap"/>
                <a:ea typeface="Asap"/>
                <a:cs typeface="Asap"/>
                <a:sym typeface="Asap"/>
              </a:rPr>
              <a:t>+ Hỗ trợ nông dân nâng cao giá trị sản phẩm.</a:t>
            </a:r>
          </a:p>
          <a:p>
            <a:pPr algn="l">
              <a:lnSpc>
                <a:spcPts val="5599"/>
              </a:lnSpc>
            </a:pPr>
            <a:r>
              <a:rPr lang="en-US" sz="3999">
                <a:solidFill>
                  <a:srgbClr val="FFFFFF"/>
                </a:solidFill>
                <a:latin typeface="Asap"/>
                <a:ea typeface="Asap"/>
                <a:cs typeface="Asap"/>
                <a:sym typeface="Asap"/>
              </a:rPr>
              <a:t>+ Giải quyết vấn đề tồn đọng nông sản, kết nối nông dân và người tiêu dùng.</a:t>
            </a:r>
          </a:p>
          <a:p>
            <a:pPr algn="l">
              <a:lnSpc>
                <a:spcPts val="5599"/>
              </a:lnSpc>
            </a:pPr>
            <a:endParaRPr lang="en-US" sz="3999">
              <a:solidFill>
                <a:srgbClr val="FFFFFF"/>
              </a:solidFill>
              <a:latin typeface="Asap"/>
              <a:ea typeface="Asap"/>
              <a:cs typeface="Asap"/>
              <a:sym typeface="Asap"/>
            </a:endParaRPr>
          </a:p>
        </p:txBody>
      </p:sp>
      <p:sp>
        <p:nvSpPr>
          <p:cNvPr id="6" name="TextBox 6"/>
          <p:cNvSpPr txBox="1"/>
          <p:nvPr/>
        </p:nvSpPr>
        <p:spPr>
          <a:xfrm>
            <a:off x="749300" y="5747965"/>
            <a:ext cx="9239250" cy="803275"/>
          </a:xfrm>
          <a:prstGeom prst="rect">
            <a:avLst/>
          </a:prstGeom>
        </p:spPr>
        <p:txBody>
          <a:bodyPr lIns="0" tIns="0" rIns="0" bIns="0" rtlCol="0" anchor="t">
            <a:spAutoFit/>
          </a:bodyPr>
          <a:lstStyle/>
          <a:p>
            <a:pPr algn="l">
              <a:lnSpc>
                <a:spcPts val="6500"/>
              </a:lnSpc>
            </a:pPr>
            <a:r>
              <a:rPr lang="en-US" sz="5000" b="1" spc="-150">
                <a:solidFill>
                  <a:srgbClr val="000000"/>
                </a:solidFill>
                <a:latin typeface="Cabin Bold"/>
                <a:ea typeface="Cabin Bold"/>
                <a:cs typeface="Cabin Bold"/>
                <a:sym typeface="Cabin Bold"/>
              </a:rPr>
              <a:t>LỢI ÍCH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587500"/>
            <a:ext cx="18288000" cy="5126785"/>
          </a:xfrm>
          <a:prstGeom prst="rect">
            <a:avLst/>
          </a:prstGeom>
          <a:solidFill>
            <a:srgbClr val="003B31"/>
          </a:solidFill>
        </p:spPr>
      </p:sp>
      <p:sp>
        <p:nvSpPr>
          <p:cNvPr id="3" name="TextBox 3"/>
          <p:cNvSpPr txBox="1"/>
          <p:nvPr/>
        </p:nvSpPr>
        <p:spPr>
          <a:xfrm>
            <a:off x="685800" y="431800"/>
            <a:ext cx="11525250" cy="803275"/>
          </a:xfrm>
          <a:prstGeom prst="rect">
            <a:avLst/>
          </a:prstGeom>
        </p:spPr>
        <p:txBody>
          <a:bodyPr lIns="0" tIns="0" rIns="0" bIns="0" rtlCol="0" anchor="t">
            <a:spAutoFit/>
          </a:bodyPr>
          <a:lstStyle/>
          <a:p>
            <a:pPr algn="l">
              <a:lnSpc>
                <a:spcPts val="6500"/>
              </a:lnSpc>
            </a:pPr>
            <a:r>
              <a:rPr lang="en-US" sz="5000" b="1" spc="-150">
                <a:solidFill>
                  <a:srgbClr val="526716"/>
                </a:solidFill>
                <a:latin typeface="Muli Bold"/>
                <a:ea typeface="Muli Bold"/>
                <a:cs typeface="Muli Bold"/>
                <a:sym typeface="Muli Bold"/>
              </a:rPr>
              <a:t>CÁC BÊN LIÊN QUAN ĐẾN DỰ ÁN</a:t>
            </a:r>
          </a:p>
        </p:txBody>
      </p:sp>
      <p:sp>
        <p:nvSpPr>
          <p:cNvPr id="4" name="TextBox 4"/>
          <p:cNvSpPr txBox="1"/>
          <p:nvPr/>
        </p:nvSpPr>
        <p:spPr>
          <a:xfrm>
            <a:off x="685800" y="7800975"/>
            <a:ext cx="15944850" cy="1854200"/>
          </a:xfrm>
          <a:prstGeom prst="rect">
            <a:avLst/>
          </a:prstGeom>
        </p:spPr>
        <p:txBody>
          <a:bodyPr lIns="0" tIns="0" rIns="0" bIns="0" rtlCol="0" anchor="t">
            <a:spAutoFit/>
          </a:bodyPr>
          <a:lstStyle/>
          <a:p>
            <a:pPr algn="l">
              <a:lnSpc>
                <a:spcPts val="4900"/>
              </a:lnSpc>
            </a:pPr>
            <a:r>
              <a:rPr lang="en-US" sz="3500" b="1">
                <a:solidFill>
                  <a:srgbClr val="000000"/>
                </a:solidFill>
                <a:latin typeface="Asap Bold"/>
                <a:ea typeface="Asap Bold"/>
                <a:cs typeface="Asap Bold"/>
                <a:sym typeface="Asap Bold"/>
              </a:rPr>
              <a:t>+ Giám đốc dự án:</a:t>
            </a:r>
            <a:r>
              <a:rPr lang="en-US" sz="3500">
                <a:solidFill>
                  <a:srgbClr val="000000"/>
                </a:solidFill>
                <a:latin typeface="Asap"/>
                <a:ea typeface="Asap"/>
                <a:cs typeface="Asap"/>
                <a:sym typeface="Asap"/>
              </a:rPr>
              <a:t> Xin ý kiến và đánh giá dự án.</a:t>
            </a:r>
          </a:p>
          <a:p>
            <a:pPr algn="l">
              <a:lnSpc>
                <a:spcPts val="4900"/>
              </a:lnSpc>
            </a:pPr>
            <a:r>
              <a:rPr lang="en-US" sz="3500" b="1">
                <a:solidFill>
                  <a:srgbClr val="000000"/>
                </a:solidFill>
                <a:latin typeface="Asap Bold"/>
                <a:ea typeface="Asap Bold"/>
                <a:cs typeface="Asap Bold"/>
                <a:sym typeface="Asap Bold"/>
              </a:rPr>
              <a:t>+ Nhóm thực hiện:</a:t>
            </a:r>
            <a:r>
              <a:rPr lang="en-US" sz="3500">
                <a:solidFill>
                  <a:srgbClr val="000000"/>
                </a:solidFill>
                <a:latin typeface="Asap"/>
                <a:ea typeface="Asap"/>
                <a:cs typeface="Asap"/>
                <a:sym typeface="Asap"/>
              </a:rPr>
              <a:t> Gồm kỹ sư CNTT và bộ phận kinh doanh.</a:t>
            </a:r>
          </a:p>
          <a:p>
            <a:pPr algn="l">
              <a:lnSpc>
                <a:spcPts val="4900"/>
              </a:lnSpc>
            </a:pPr>
            <a:r>
              <a:rPr lang="en-US" sz="3500" b="1">
                <a:solidFill>
                  <a:srgbClr val="000000"/>
                </a:solidFill>
                <a:latin typeface="Asap Bold"/>
                <a:ea typeface="Asap Bold"/>
                <a:cs typeface="Asap Bold"/>
                <a:sym typeface="Asap Bold"/>
              </a:rPr>
              <a:t>+ Công ty ABC:</a:t>
            </a:r>
            <a:r>
              <a:rPr lang="en-US" sz="3500">
                <a:solidFill>
                  <a:srgbClr val="000000"/>
                </a:solidFill>
                <a:latin typeface="Asap"/>
                <a:ea typeface="Asap"/>
                <a:cs typeface="Asap"/>
                <a:sym typeface="Asap"/>
              </a:rPr>
              <a:t> Nhà tài trợ dự án.</a:t>
            </a:r>
          </a:p>
        </p:txBody>
      </p:sp>
      <p:sp>
        <p:nvSpPr>
          <p:cNvPr id="5" name="TextBox 5"/>
          <p:cNvSpPr txBox="1"/>
          <p:nvPr/>
        </p:nvSpPr>
        <p:spPr>
          <a:xfrm>
            <a:off x="685800" y="6876210"/>
            <a:ext cx="9239250" cy="803275"/>
          </a:xfrm>
          <a:prstGeom prst="rect">
            <a:avLst/>
          </a:prstGeom>
        </p:spPr>
        <p:txBody>
          <a:bodyPr lIns="0" tIns="0" rIns="0" bIns="0" rtlCol="0" anchor="t">
            <a:spAutoFit/>
          </a:bodyPr>
          <a:lstStyle/>
          <a:p>
            <a:pPr algn="l">
              <a:lnSpc>
                <a:spcPts val="6500"/>
              </a:lnSpc>
            </a:pPr>
            <a:r>
              <a:rPr lang="en-US" sz="5000" b="1" spc="-150">
                <a:solidFill>
                  <a:srgbClr val="000000"/>
                </a:solidFill>
                <a:latin typeface="Cabin Bold"/>
                <a:ea typeface="Cabin Bold"/>
                <a:cs typeface="Cabin Bold"/>
                <a:sym typeface="Cabin Bold"/>
              </a:rPr>
              <a:t>Ban quản lý &amp; thực hiện dự án</a:t>
            </a:r>
          </a:p>
        </p:txBody>
      </p:sp>
      <p:sp>
        <p:nvSpPr>
          <p:cNvPr id="6" name="TextBox 6"/>
          <p:cNvSpPr txBox="1"/>
          <p:nvPr/>
        </p:nvSpPr>
        <p:spPr>
          <a:xfrm>
            <a:off x="685800" y="1783510"/>
            <a:ext cx="9239250" cy="803275"/>
          </a:xfrm>
          <a:prstGeom prst="rect">
            <a:avLst/>
          </a:prstGeom>
        </p:spPr>
        <p:txBody>
          <a:bodyPr lIns="0" tIns="0" rIns="0" bIns="0" rtlCol="0" anchor="t">
            <a:spAutoFit/>
          </a:bodyPr>
          <a:lstStyle/>
          <a:p>
            <a:pPr algn="l">
              <a:lnSpc>
                <a:spcPts val="6500"/>
              </a:lnSpc>
            </a:pPr>
            <a:r>
              <a:rPr lang="en-US" sz="5000" b="1" spc="-150">
                <a:solidFill>
                  <a:srgbClr val="FFFFFF"/>
                </a:solidFill>
                <a:latin typeface="Cabin Bold"/>
                <a:ea typeface="Cabin Bold"/>
                <a:cs typeface="Cabin Bold"/>
                <a:sym typeface="Cabin Bold"/>
              </a:rPr>
              <a:t>Chuỗi cung ứng:</a:t>
            </a:r>
          </a:p>
        </p:txBody>
      </p:sp>
      <p:sp>
        <p:nvSpPr>
          <p:cNvPr id="7" name="TextBox 7"/>
          <p:cNvSpPr txBox="1"/>
          <p:nvPr/>
        </p:nvSpPr>
        <p:spPr>
          <a:xfrm>
            <a:off x="685800" y="2856660"/>
            <a:ext cx="16573500" cy="3092450"/>
          </a:xfrm>
          <a:prstGeom prst="rect">
            <a:avLst/>
          </a:prstGeom>
        </p:spPr>
        <p:txBody>
          <a:bodyPr lIns="0" tIns="0" rIns="0" bIns="0" rtlCol="0" anchor="t">
            <a:spAutoFit/>
          </a:bodyPr>
          <a:lstStyle/>
          <a:p>
            <a:pPr algn="l">
              <a:lnSpc>
                <a:spcPts val="4900"/>
              </a:lnSpc>
            </a:pPr>
            <a:r>
              <a:rPr lang="en-US" sz="3500" b="1" spc="105">
                <a:solidFill>
                  <a:srgbClr val="FFFFFF"/>
                </a:solidFill>
                <a:latin typeface="Asap Bold"/>
                <a:ea typeface="Asap Bold"/>
                <a:cs typeface="Asap Bold"/>
                <a:sym typeface="Asap Bold"/>
              </a:rPr>
              <a:t>+ Doanh nghiệp:</a:t>
            </a:r>
            <a:r>
              <a:rPr lang="en-US" sz="3500" spc="105">
                <a:solidFill>
                  <a:srgbClr val="FFFFFF"/>
                </a:solidFill>
                <a:latin typeface="Asap"/>
                <a:ea typeface="Asap"/>
                <a:cs typeface="Asap"/>
                <a:sym typeface="Asap"/>
              </a:rPr>
              <a:t> Xuất khẩu nông sản, ngành hàng thực phẩm, chuỗi F&amp;B.</a:t>
            </a:r>
          </a:p>
          <a:p>
            <a:pPr algn="l">
              <a:lnSpc>
                <a:spcPts val="4900"/>
              </a:lnSpc>
            </a:pPr>
            <a:r>
              <a:rPr lang="en-US" sz="3500" b="1" spc="105">
                <a:solidFill>
                  <a:srgbClr val="FFFFFF"/>
                </a:solidFill>
                <a:latin typeface="Asap Bold"/>
                <a:ea typeface="Asap Bold"/>
                <a:cs typeface="Asap Bold"/>
                <a:sym typeface="Asap Bold"/>
              </a:rPr>
              <a:t>+ Nhà vận chuyển:</a:t>
            </a:r>
            <a:r>
              <a:rPr lang="en-US" sz="3500" spc="105">
                <a:solidFill>
                  <a:srgbClr val="FFFFFF"/>
                </a:solidFill>
                <a:latin typeface="Asap"/>
                <a:ea typeface="Asap"/>
                <a:cs typeface="Asap"/>
                <a:sym typeface="Asap"/>
              </a:rPr>
              <a:t> Hãng hàng không, đường thủy, đường bộ.</a:t>
            </a:r>
          </a:p>
          <a:p>
            <a:pPr algn="l">
              <a:lnSpc>
                <a:spcPts val="4900"/>
              </a:lnSpc>
            </a:pPr>
            <a:r>
              <a:rPr lang="en-US" sz="3500" b="1" spc="105">
                <a:solidFill>
                  <a:srgbClr val="FFFFFF"/>
                </a:solidFill>
                <a:latin typeface="Asap Bold"/>
                <a:ea typeface="Asap Bold"/>
                <a:cs typeface="Asap Bold"/>
                <a:sym typeface="Asap Bold"/>
              </a:rPr>
              <a:t>+ Cơ quan kiểm định:</a:t>
            </a:r>
            <a:r>
              <a:rPr lang="en-US" sz="3500" spc="105">
                <a:solidFill>
                  <a:srgbClr val="FFFFFF"/>
                </a:solidFill>
                <a:latin typeface="Asap"/>
                <a:ea typeface="Asap"/>
                <a:cs typeface="Asap"/>
                <a:sym typeface="Asap"/>
              </a:rPr>
              <a:t> Cục an toàn vệ sinh thực phẩm.</a:t>
            </a:r>
          </a:p>
          <a:p>
            <a:pPr algn="l">
              <a:lnSpc>
                <a:spcPts val="4900"/>
              </a:lnSpc>
            </a:pPr>
            <a:r>
              <a:rPr lang="en-US" sz="3500" b="1" spc="105">
                <a:solidFill>
                  <a:srgbClr val="FFFFFF"/>
                </a:solidFill>
                <a:latin typeface="Asap Bold"/>
                <a:ea typeface="Asap Bold"/>
                <a:cs typeface="Asap Bold"/>
                <a:sym typeface="Asap Bold"/>
              </a:rPr>
              <a:t>+ Nhà khoa học:</a:t>
            </a:r>
            <a:r>
              <a:rPr lang="en-US" sz="3500" spc="105">
                <a:solidFill>
                  <a:srgbClr val="FFFFFF"/>
                </a:solidFill>
                <a:latin typeface="Asap"/>
                <a:ea typeface="Asap"/>
                <a:cs typeface="Asap"/>
                <a:sym typeface="Asap"/>
              </a:rPr>
              <a:t> Hỗ trợ kỹ thuật, nghiên cứu.</a:t>
            </a:r>
          </a:p>
          <a:p>
            <a:pPr algn="l">
              <a:lnSpc>
                <a:spcPts val="4900"/>
              </a:lnSpc>
            </a:pPr>
            <a:r>
              <a:rPr lang="en-US" sz="3500" b="1" spc="105">
                <a:solidFill>
                  <a:srgbClr val="FFFFFF"/>
                </a:solidFill>
                <a:latin typeface="Asap Bold"/>
                <a:ea typeface="Asap Bold"/>
                <a:cs typeface="Asap Bold"/>
                <a:sym typeface="Asap Bold"/>
              </a:rPr>
              <a:t>+ Thị trường:</a:t>
            </a:r>
            <a:r>
              <a:rPr lang="en-US" sz="3500" spc="105">
                <a:solidFill>
                  <a:srgbClr val="FFFFFF"/>
                </a:solidFill>
                <a:latin typeface="Asap"/>
                <a:ea typeface="Asap"/>
                <a:cs typeface="Asap"/>
                <a:sym typeface="Asap"/>
              </a:rPr>
              <a:t> bán lẻ &amp; người tiêu dùng.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7042018" y="1788099"/>
            <a:ext cx="18288000" cy="5394420"/>
          </a:xfrm>
          <a:prstGeom prst="rect">
            <a:avLst/>
          </a:prstGeom>
          <a:solidFill>
            <a:srgbClr val="003B31"/>
          </a:solidFill>
        </p:spPr>
      </p:sp>
      <p:graphicFrame>
        <p:nvGraphicFramePr>
          <p:cNvPr id="3" name="Table 3"/>
          <p:cNvGraphicFramePr>
            <a:graphicFrameLocks noGrp="1"/>
          </p:cNvGraphicFramePr>
          <p:nvPr/>
        </p:nvGraphicFramePr>
        <p:xfrm>
          <a:off x="5901033" y="365187"/>
          <a:ext cx="11358268" cy="9715496"/>
        </p:xfrm>
        <a:graphic>
          <a:graphicData uri="http://schemas.openxmlformats.org/drawingml/2006/table">
            <a:tbl>
              <a:tblPr/>
              <a:tblGrid>
                <a:gridCol w="2839567">
                  <a:extLst>
                    <a:ext uri="{9D8B030D-6E8A-4147-A177-3AD203B41FA5}">
                      <a16:colId xmlns:a16="http://schemas.microsoft.com/office/drawing/2014/main" val="20000"/>
                    </a:ext>
                  </a:extLst>
                </a:gridCol>
                <a:gridCol w="2839567">
                  <a:extLst>
                    <a:ext uri="{9D8B030D-6E8A-4147-A177-3AD203B41FA5}">
                      <a16:colId xmlns:a16="http://schemas.microsoft.com/office/drawing/2014/main" val="20001"/>
                    </a:ext>
                  </a:extLst>
                </a:gridCol>
                <a:gridCol w="2839567">
                  <a:extLst>
                    <a:ext uri="{9D8B030D-6E8A-4147-A177-3AD203B41FA5}">
                      <a16:colId xmlns:a16="http://schemas.microsoft.com/office/drawing/2014/main" val="20002"/>
                    </a:ext>
                  </a:extLst>
                </a:gridCol>
                <a:gridCol w="2839567">
                  <a:extLst>
                    <a:ext uri="{9D8B030D-6E8A-4147-A177-3AD203B41FA5}">
                      <a16:colId xmlns:a16="http://schemas.microsoft.com/office/drawing/2014/main" val="20003"/>
                    </a:ext>
                  </a:extLst>
                </a:gridCol>
              </a:tblGrid>
              <a:tr h="658516">
                <a:tc>
                  <a:txBody>
                    <a:bodyPr/>
                    <a:lstStyle/>
                    <a:p>
                      <a:pPr algn="l">
                        <a:lnSpc>
                          <a:spcPts val="3095"/>
                        </a:lnSpc>
                        <a:defRPr/>
                      </a:pPr>
                      <a:r>
                        <a:rPr lang="en-US" sz="2211">
                          <a:solidFill>
                            <a:srgbClr val="000000"/>
                          </a:solidFill>
                          <a:latin typeface="Muli"/>
                          <a:ea typeface="Muli"/>
                          <a:cs typeface="Muli"/>
                          <a:sym typeface="Muli"/>
                        </a:rPr>
                        <a:t>Họ tên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Vai trò</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Trách nhiệm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Liên hệ</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49808">
                <a:tc>
                  <a:txBody>
                    <a:bodyPr/>
                    <a:lstStyle/>
                    <a:p>
                      <a:pPr algn="l">
                        <a:lnSpc>
                          <a:spcPts val="3095"/>
                        </a:lnSpc>
                        <a:defRPr/>
                      </a:pPr>
                      <a:r>
                        <a:rPr lang="en-US" sz="2211">
                          <a:solidFill>
                            <a:srgbClr val="000000"/>
                          </a:solidFill>
                          <a:latin typeface="Muli"/>
                          <a:ea typeface="Muli"/>
                          <a:cs typeface="Muli"/>
                          <a:sym typeface="Muli"/>
                        </a:rPr>
                        <a:t>Ngô Huỳnh Hoài Bảo</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CEO</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Tài trợ, giám sát dự án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ngobao3861@gmail.com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49808">
                <a:tc>
                  <a:txBody>
                    <a:bodyPr/>
                    <a:lstStyle/>
                    <a:p>
                      <a:pPr algn="l">
                        <a:lnSpc>
                          <a:spcPts val="3095"/>
                        </a:lnSpc>
                        <a:defRPr/>
                      </a:pPr>
                      <a:r>
                        <a:rPr lang="en-US" sz="2211">
                          <a:solidFill>
                            <a:srgbClr val="000000"/>
                          </a:solidFill>
                          <a:latin typeface="Muli"/>
                          <a:ea typeface="Muli"/>
                          <a:cs typeface="Muli"/>
                          <a:sym typeface="Muli"/>
                        </a:rPr>
                        <a:t>Nguyễn Thị Minh Anh</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Giám đốc CNTT</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Giám sát, cung cấp nhân sự</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ntma945@gmail.com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49808">
                <a:tc>
                  <a:txBody>
                    <a:bodyPr/>
                    <a:lstStyle/>
                    <a:p>
                      <a:pPr algn="l">
                        <a:lnSpc>
                          <a:spcPts val="3095"/>
                        </a:lnSpc>
                        <a:defRPr/>
                      </a:pPr>
                      <a:r>
                        <a:rPr lang="en-US" sz="2211">
                          <a:solidFill>
                            <a:srgbClr val="000000"/>
                          </a:solidFill>
                          <a:latin typeface="Muli"/>
                          <a:ea typeface="Muli"/>
                          <a:cs typeface="Muli"/>
                          <a:sym typeface="Muli"/>
                        </a:rPr>
                        <a:t>Vũ Thảo Ánh</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Quản lý dự án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Lập kế hoạch, thực thi</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anhtran@gmail.com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9808">
                <a:tc>
                  <a:txBody>
                    <a:bodyPr/>
                    <a:lstStyle/>
                    <a:p>
                      <a:pPr algn="l">
                        <a:lnSpc>
                          <a:spcPts val="3095"/>
                        </a:lnSpc>
                        <a:defRPr/>
                      </a:pPr>
                      <a:r>
                        <a:rPr lang="en-US" sz="2211">
                          <a:solidFill>
                            <a:srgbClr val="000000"/>
                          </a:solidFill>
                          <a:latin typeface="Muli"/>
                          <a:ea typeface="Muli"/>
                          <a:cs typeface="Muli"/>
                          <a:sym typeface="Muli"/>
                        </a:rPr>
                        <a:t>Bùi Thanh Bình</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Quản lý mua bán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Quản lý hoạt động mua bán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thanhbinh14062003@gmail.com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49808">
                <a:tc>
                  <a:txBody>
                    <a:bodyPr/>
                    <a:lstStyle/>
                    <a:p>
                      <a:pPr algn="l">
                        <a:lnSpc>
                          <a:spcPts val="3095"/>
                        </a:lnSpc>
                        <a:defRPr/>
                      </a:pPr>
                      <a:r>
                        <a:rPr lang="en-US" sz="2211">
                          <a:solidFill>
                            <a:srgbClr val="000000"/>
                          </a:solidFill>
                          <a:latin typeface="Muli"/>
                          <a:ea typeface="Muli"/>
                          <a:cs typeface="Muli"/>
                          <a:sym typeface="Muli"/>
                        </a:rPr>
                        <a:t>Trần Nhật Cường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Bộ phận kinh doanh</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Tính toán chi phí, báo giá</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2003.nhatcuong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49808">
                <a:tc>
                  <a:txBody>
                    <a:bodyPr/>
                    <a:lstStyle/>
                    <a:p>
                      <a:pPr algn="l">
                        <a:lnSpc>
                          <a:spcPts val="3095"/>
                        </a:lnSpc>
                        <a:defRPr/>
                      </a:pPr>
                      <a:r>
                        <a:rPr lang="en-US" sz="2211">
                          <a:solidFill>
                            <a:srgbClr val="000000"/>
                          </a:solidFill>
                          <a:latin typeface="Muli"/>
                          <a:ea typeface="Muli"/>
                          <a:cs typeface="Muli"/>
                          <a:sym typeface="Muli"/>
                        </a:rPr>
                        <a:t>Trần Anh Dũng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Nhà đầu tư</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Hỗ trợ chi phí</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anhdung535a@gmail.com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49808">
                <a:tc>
                  <a:txBody>
                    <a:bodyPr/>
                    <a:lstStyle/>
                    <a:p>
                      <a:pPr algn="l">
                        <a:lnSpc>
                          <a:spcPts val="3095"/>
                        </a:lnSpc>
                        <a:defRPr/>
                      </a:pPr>
                      <a:r>
                        <a:rPr lang="en-US" sz="2211">
                          <a:solidFill>
                            <a:srgbClr val="000000"/>
                          </a:solidFill>
                          <a:latin typeface="Muli"/>
                          <a:ea typeface="Muli"/>
                          <a:cs typeface="Muli"/>
                          <a:sym typeface="Muli"/>
                        </a:rPr>
                        <a:t>Châu Công Thoại</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Kỹ sư CNTT</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Thu thập yêu cầu, thiết kế hệ thống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chaucongthoai010@gmail.com</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58516">
                <a:tc>
                  <a:txBody>
                    <a:bodyPr/>
                    <a:lstStyle/>
                    <a:p>
                      <a:pPr algn="l">
                        <a:lnSpc>
                          <a:spcPts val="3095"/>
                        </a:lnSpc>
                        <a:defRPr/>
                      </a:pPr>
                      <a:r>
                        <a:rPr lang="en-US" sz="2211">
                          <a:solidFill>
                            <a:srgbClr val="000000"/>
                          </a:solidFill>
                          <a:latin typeface="Muli"/>
                          <a:ea typeface="Muli"/>
                          <a:cs typeface="Muli"/>
                          <a:sym typeface="Muli"/>
                        </a:rPr>
                        <a:t>Võ Ngọc Châu</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Kỹ sư CNTT</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Lập trình chức năng</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049808">
                <a:tc>
                  <a:txBody>
                    <a:bodyPr/>
                    <a:lstStyle/>
                    <a:p>
                      <a:pPr algn="l">
                        <a:lnSpc>
                          <a:spcPts val="3095"/>
                        </a:lnSpc>
                        <a:defRPr/>
                      </a:pPr>
                      <a:r>
                        <a:rPr lang="en-US" sz="2211">
                          <a:solidFill>
                            <a:srgbClr val="000000"/>
                          </a:solidFill>
                          <a:latin typeface="Muli"/>
                          <a:ea typeface="Muli"/>
                          <a:cs typeface="Muli"/>
                          <a:sym typeface="Muli"/>
                        </a:rPr>
                        <a:t>Nhóm bảo trì (5 người)</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Kỹ sư CNTT</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Bảo trì server</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95"/>
                        </a:lnSpc>
                        <a:defRPr/>
                      </a:pPr>
                      <a:r>
                        <a:rPr lang="en-US" sz="2211">
                          <a:solidFill>
                            <a:srgbClr val="000000"/>
                          </a:solidFill>
                          <a:latin typeface="Muli"/>
                          <a:ea typeface="Muli"/>
                          <a:cs typeface="Muli"/>
                          <a:sym typeface="Muli"/>
                        </a:rPr>
                        <a:t>—</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4" name="TextBox 4"/>
          <p:cNvSpPr txBox="1"/>
          <p:nvPr/>
        </p:nvSpPr>
        <p:spPr>
          <a:xfrm>
            <a:off x="806450" y="4000500"/>
            <a:ext cx="3192102" cy="2286000"/>
          </a:xfrm>
          <a:prstGeom prst="rect">
            <a:avLst/>
          </a:prstGeom>
        </p:spPr>
        <p:txBody>
          <a:bodyPr lIns="0" tIns="0" rIns="0" bIns="0" rtlCol="0" anchor="t">
            <a:spAutoFit/>
          </a:bodyPr>
          <a:lstStyle/>
          <a:p>
            <a:pPr marL="0" lvl="0" indent="0" algn="ctr">
              <a:lnSpc>
                <a:spcPts val="6000"/>
              </a:lnSpc>
            </a:pPr>
            <a:r>
              <a:rPr lang="en-US" sz="5000" b="1">
                <a:solidFill>
                  <a:srgbClr val="FFFFFF"/>
                </a:solidFill>
                <a:latin typeface="Muli Bold"/>
                <a:ea typeface="Muli Bold"/>
                <a:cs typeface="Muli Bold"/>
                <a:sym typeface="Muli Bold"/>
              </a:rPr>
              <a:t>Thông tin nhân sự chính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719" y="-229892"/>
            <a:ext cx="18570719" cy="1258592"/>
          </a:xfrm>
          <a:prstGeom prst="rect">
            <a:avLst/>
          </a:prstGeom>
          <a:solidFill>
            <a:srgbClr val="003B31"/>
          </a:solidFill>
        </p:spPr>
      </p:sp>
      <p:sp>
        <p:nvSpPr>
          <p:cNvPr id="3" name="Freeform 3"/>
          <p:cNvSpPr/>
          <p:nvPr/>
        </p:nvSpPr>
        <p:spPr>
          <a:xfrm>
            <a:off x="11173647" y="2625932"/>
            <a:ext cx="6658726" cy="3133518"/>
          </a:xfrm>
          <a:custGeom>
            <a:avLst/>
            <a:gdLst/>
            <a:ahLst/>
            <a:cxnLst/>
            <a:rect l="l" t="t" r="r" b="b"/>
            <a:pathLst>
              <a:path w="6658726" h="3133518">
                <a:moveTo>
                  <a:pt x="0" y="0"/>
                </a:moveTo>
                <a:lnTo>
                  <a:pt x="6658726" y="0"/>
                </a:lnTo>
                <a:lnTo>
                  <a:pt x="6658726" y="3133518"/>
                </a:lnTo>
                <a:lnTo>
                  <a:pt x="0" y="3133518"/>
                </a:lnTo>
                <a:lnTo>
                  <a:pt x="0" y="0"/>
                </a:lnTo>
                <a:close/>
              </a:path>
            </a:pathLst>
          </a:custGeom>
          <a:blipFill>
            <a:blip r:embed="rId2"/>
            <a:stretch>
              <a:fillRect/>
            </a:stretch>
          </a:blipFill>
        </p:spPr>
      </p:sp>
      <p:sp>
        <p:nvSpPr>
          <p:cNvPr id="4" name="TextBox 4"/>
          <p:cNvSpPr txBox="1"/>
          <p:nvPr/>
        </p:nvSpPr>
        <p:spPr>
          <a:xfrm>
            <a:off x="6287534" y="108111"/>
            <a:ext cx="5430213" cy="762000"/>
          </a:xfrm>
          <a:prstGeom prst="rect">
            <a:avLst/>
          </a:prstGeom>
        </p:spPr>
        <p:txBody>
          <a:bodyPr lIns="0" tIns="0" rIns="0" bIns="0" rtlCol="0" anchor="t">
            <a:spAutoFit/>
          </a:bodyPr>
          <a:lstStyle/>
          <a:p>
            <a:pPr algn="ctr">
              <a:lnSpc>
                <a:spcPts val="6000"/>
              </a:lnSpc>
            </a:pPr>
            <a:r>
              <a:rPr lang="en-US" sz="5000" b="1">
                <a:solidFill>
                  <a:srgbClr val="FFFFFF"/>
                </a:solidFill>
                <a:latin typeface="Muli Bold"/>
                <a:ea typeface="Muli Bold"/>
                <a:cs typeface="Muli Bold"/>
                <a:sym typeface="Muli Bold"/>
              </a:rPr>
              <a:t>Tổ chức dự án</a:t>
            </a:r>
          </a:p>
        </p:txBody>
      </p:sp>
      <p:sp>
        <p:nvSpPr>
          <p:cNvPr id="5" name="TextBox 5"/>
          <p:cNvSpPr txBox="1"/>
          <p:nvPr/>
        </p:nvSpPr>
        <p:spPr>
          <a:xfrm>
            <a:off x="289891" y="1222536"/>
            <a:ext cx="9556539" cy="600075"/>
          </a:xfrm>
          <a:prstGeom prst="rect">
            <a:avLst/>
          </a:prstGeom>
        </p:spPr>
        <p:txBody>
          <a:bodyPr lIns="0" tIns="0" rIns="0" bIns="0" rtlCol="0" anchor="t">
            <a:spAutoFit/>
          </a:bodyPr>
          <a:lstStyle/>
          <a:p>
            <a:pPr algn="l">
              <a:lnSpc>
                <a:spcPts val="4799"/>
              </a:lnSpc>
            </a:pPr>
            <a:r>
              <a:rPr lang="en-US" sz="3999" b="1">
                <a:solidFill>
                  <a:srgbClr val="526716"/>
                </a:solidFill>
                <a:latin typeface="Asap Bold"/>
                <a:ea typeface="Asap Bold"/>
                <a:cs typeface="Asap Bold"/>
                <a:sym typeface="Asap Bold"/>
              </a:rPr>
              <a:t>1. Sơ đồ tổ chức dự án</a:t>
            </a:r>
          </a:p>
        </p:txBody>
      </p:sp>
      <p:sp>
        <p:nvSpPr>
          <p:cNvPr id="6" name="TextBox 6"/>
          <p:cNvSpPr txBox="1"/>
          <p:nvPr/>
        </p:nvSpPr>
        <p:spPr>
          <a:xfrm>
            <a:off x="124607" y="1755936"/>
            <a:ext cx="10876381" cy="15906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Asap"/>
                <a:ea typeface="Asap"/>
                <a:cs typeface="Asap"/>
                <a:sym typeface="Asap"/>
              </a:rPr>
              <a:t>Xác định sơ đồ tổ chức, chia nhóm và vị trí công việc rõ ràng.</a:t>
            </a:r>
          </a:p>
          <a:p>
            <a:pPr marL="647700" lvl="1" indent="-323850" algn="l">
              <a:lnSpc>
                <a:spcPts val="4200"/>
              </a:lnSpc>
              <a:buFont typeface="Arial"/>
              <a:buChar char="•"/>
            </a:pPr>
            <a:r>
              <a:rPr lang="en-US" sz="3000">
                <a:solidFill>
                  <a:srgbClr val="000000"/>
                </a:solidFill>
                <a:latin typeface="Asap"/>
                <a:ea typeface="Asap"/>
                <a:cs typeface="Asap"/>
                <a:sym typeface="Asap"/>
              </a:rPr>
              <a:t>Dự án loại A và B có yêu cầu tổ chức theo sơ đồ chuẩn.</a:t>
            </a:r>
          </a:p>
          <a:p>
            <a:pPr marL="0" lvl="0" indent="0" algn="l">
              <a:lnSpc>
                <a:spcPts val="4200"/>
              </a:lnSpc>
              <a:spcBef>
                <a:spcPct val="0"/>
              </a:spcBef>
            </a:pPr>
            <a:endParaRPr lang="en-US" sz="3000">
              <a:solidFill>
                <a:srgbClr val="000000"/>
              </a:solidFill>
              <a:latin typeface="Asap"/>
              <a:ea typeface="Asap"/>
              <a:cs typeface="Asap"/>
              <a:sym typeface="Asap"/>
            </a:endParaRPr>
          </a:p>
        </p:txBody>
      </p:sp>
      <p:sp>
        <p:nvSpPr>
          <p:cNvPr id="7" name="TextBox 7"/>
          <p:cNvSpPr txBox="1"/>
          <p:nvPr/>
        </p:nvSpPr>
        <p:spPr>
          <a:xfrm>
            <a:off x="289891" y="3106863"/>
            <a:ext cx="9718012" cy="600075"/>
          </a:xfrm>
          <a:prstGeom prst="rect">
            <a:avLst/>
          </a:prstGeom>
        </p:spPr>
        <p:txBody>
          <a:bodyPr lIns="0" tIns="0" rIns="0" bIns="0" rtlCol="0" anchor="t">
            <a:spAutoFit/>
          </a:bodyPr>
          <a:lstStyle/>
          <a:p>
            <a:pPr algn="l">
              <a:lnSpc>
                <a:spcPts val="4799"/>
              </a:lnSpc>
            </a:pPr>
            <a:r>
              <a:rPr lang="en-US" sz="3999" b="1">
                <a:solidFill>
                  <a:srgbClr val="526716"/>
                </a:solidFill>
                <a:latin typeface="Asap Bold"/>
                <a:ea typeface="Asap Bold"/>
                <a:cs typeface="Asap Bold"/>
                <a:sym typeface="Asap Bold"/>
              </a:rPr>
              <a:t>2. Quan hệ giữa đội dự án và bộ phận khác</a:t>
            </a:r>
          </a:p>
        </p:txBody>
      </p:sp>
      <p:sp>
        <p:nvSpPr>
          <p:cNvPr id="8" name="TextBox 8"/>
          <p:cNvSpPr txBox="1"/>
          <p:nvPr/>
        </p:nvSpPr>
        <p:spPr>
          <a:xfrm>
            <a:off x="289891" y="3911600"/>
            <a:ext cx="10711096" cy="1057275"/>
          </a:xfrm>
          <a:prstGeom prst="rect">
            <a:avLst/>
          </a:prstGeom>
        </p:spPr>
        <p:txBody>
          <a:bodyPr lIns="0" tIns="0" rIns="0" bIns="0" rtlCol="0" anchor="t">
            <a:spAutoFit/>
          </a:bodyPr>
          <a:lstStyle/>
          <a:p>
            <a:pPr algn="l">
              <a:lnSpc>
                <a:spcPts val="4200"/>
              </a:lnSpc>
            </a:pPr>
            <a:r>
              <a:rPr lang="en-US" sz="3000">
                <a:solidFill>
                  <a:srgbClr val="000000"/>
                </a:solidFill>
                <a:latin typeface="Asap"/>
                <a:ea typeface="Asap"/>
                <a:cs typeface="Asap"/>
                <a:sym typeface="Asap"/>
              </a:rPr>
              <a:t>Xác định mối quan hệ với các bộ phận trong công ty và khách hàng để đảm bảo sự phối hợp.</a:t>
            </a:r>
          </a:p>
        </p:txBody>
      </p:sp>
      <p:sp>
        <p:nvSpPr>
          <p:cNvPr id="9" name="TextBox 9"/>
          <p:cNvSpPr txBox="1"/>
          <p:nvPr/>
        </p:nvSpPr>
        <p:spPr>
          <a:xfrm>
            <a:off x="209155" y="5159375"/>
            <a:ext cx="9718012" cy="600075"/>
          </a:xfrm>
          <a:prstGeom prst="rect">
            <a:avLst/>
          </a:prstGeom>
        </p:spPr>
        <p:txBody>
          <a:bodyPr lIns="0" tIns="0" rIns="0" bIns="0" rtlCol="0" anchor="t">
            <a:spAutoFit/>
          </a:bodyPr>
          <a:lstStyle/>
          <a:p>
            <a:pPr algn="l">
              <a:lnSpc>
                <a:spcPts val="4799"/>
              </a:lnSpc>
            </a:pPr>
            <a:r>
              <a:rPr lang="en-US" sz="3999" b="1">
                <a:solidFill>
                  <a:srgbClr val="526716"/>
                </a:solidFill>
                <a:latin typeface="Asap Bold"/>
                <a:ea typeface="Asap Bold"/>
                <a:cs typeface="Asap Bold"/>
                <a:sym typeface="Asap Bold"/>
              </a:rPr>
              <a:t>3. Quản trị dự án</a:t>
            </a:r>
          </a:p>
        </p:txBody>
      </p:sp>
      <p:sp>
        <p:nvSpPr>
          <p:cNvPr id="10" name="TextBox 10"/>
          <p:cNvSpPr txBox="1"/>
          <p:nvPr/>
        </p:nvSpPr>
        <p:spPr>
          <a:xfrm>
            <a:off x="0" y="5883275"/>
            <a:ext cx="12641172" cy="21240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Asap"/>
                <a:ea typeface="Asap"/>
                <a:cs typeface="Asap"/>
                <a:sym typeface="Asap"/>
              </a:rPr>
              <a:t>Quản trị viên dự án điều hành để đạt mục tiêu.</a:t>
            </a:r>
          </a:p>
          <a:p>
            <a:pPr marL="647700" lvl="1" indent="-323850" algn="l">
              <a:lnSpc>
                <a:spcPts val="4200"/>
              </a:lnSpc>
              <a:buFont typeface="Arial"/>
              <a:buChar char="•"/>
            </a:pPr>
            <a:r>
              <a:rPr lang="en-US" sz="3000">
                <a:solidFill>
                  <a:srgbClr val="000000"/>
                </a:solidFill>
                <a:latin typeface="Asap"/>
                <a:ea typeface="Asap"/>
                <a:cs typeface="Asap"/>
                <a:sym typeface="Asap"/>
              </a:rPr>
              <a:t>Giám đốc dự án hỗ trợ và có quyền đình chỉ dự án khi cần thiết.</a:t>
            </a:r>
          </a:p>
          <a:p>
            <a:pPr marL="647700" lvl="1" indent="-323850" algn="l">
              <a:lnSpc>
                <a:spcPts val="4200"/>
              </a:lnSpc>
              <a:buFont typeface="Arial"/>
              <a:buChar char="•"/>
            </a:pPr>
            <a:r>
              <a:rPr lang="en-US" sz="3000">
                <a:solidFill>
                  <a:srgbClr val="000000"/>
                </a:solidFill>
                <a:latin typeface="Asap"/>
                <a:ea typeface="Asap"/>
                <a:cs typeface="Asap"/>
                <a:sym typeface="Asap"/>
              </a:rPr>
              <a:t>Trưởng nhóm giao việc và theo dõi tiến độ công việc.</a:t>
            </a:r>
          </a:p>
          <a:p>
            <a:pPr algn="l">
              <a:lnSpc>
                <a:spcPts val="4200"/>
              </a:lnSpc>
            </a:pPr>
            <a:endParaRPr lang="en-US" sz="3000">
              <a:solidFill>
                <a:srgbClr val="000000"/>
              </a:solidFill>
              <a:latin typeface="Asap"/>
              <a:ea typeface="Asap"/>
              <a:cs typeface="Asap"/>
              <a:sym typeface="Asap"/>
            </a:endParaRPr>
          </a:p>
        </p:txBody>
      </p:sp>
      <p:sp>
        <p:nvSpPr>
          <p:cNvPr id="11" name="TextBox 11"/>
          <p:cNvSpPr txBox="1"/>
          <p:nvPr/>
        </p:nvSpPr>
        <p:spPr>
          <a:xfrm>
            <a:off x="289891" y="7835900"/>
            <a:ext cx="9718012" cy="600075"/>
          </a:xfrm>
          <a:prstGeom prst="rect">
            <a:avLst/>
          </a:prstGeom>
        </p:spPr>
        <p:txBody>
          <a:bodyPr lIns="0" tIns="0" rIns="0" bIns="0" rtlCol="0" anchor="t">
            <a:spAutoFit/>
          </a:bodyPr>
          <a:lstStyle/>
          <a:p>
            <a:pPr algn="l">
              <a:lnSpc>
                <a:spcPts val="4799"/>
              </a:lnSpc>
            </a:pPr>
            <a:r>
              <a:rPr lang="en-US" sz="3999" b="1">
                <a:solidFill>
                  <a:srgbClr val="526716"/>
                </a:solidFill>
                <a:latin typeface="Asap Bold"/>
                <a:ea typeface="Asap Bold"/>
                <a:cs typeface="Asap Bold"/>
                <a:sym typeface="Asap Bold"/>
              </a:rPr>
              <a:t>4. Thành viên dự án</a:t>
            </a:r>
          </a:p>
        </p:txBody>
      </p:sp>
      <p:sp>
        <p:nvSpPr>
          <p:cNvPr id="12" name="TextBox 12"/>
          <p:cNvSpPr txBox="1"/>
          <p:nvPr/>
        </p:nvSpPr>
        <p:spPr>
          <a:xfrm>
            <a:off x="-33052" y="8369300"/>
            <a:ext cx="11034040" cy="21240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Asap"/>
                <a:ea typeface="Asap"/>
                <a:cs typeface="Asap"/>
                <a:sym typeface="Asap"/>
              </a:rPr>
              <a:t>Thành viên đầy đủ hoặc không đầy đủ tham gia công việc theo kế hoạch.</a:t>
            </a:r>
          </a:p>
          <a:p>
            <a:pPr marL="647700" lvl="1" indent="-323850" algn="l">
              <a:lnSpc>
                <a:spcPts val="4200"/>
              </a:lnSpc>
              <a:buFont typeface="Arial"/>
              <a:buChar char="•"/>
            </a:pPr>
            <a:r>
              <a:rPr lang="en-US" sz="3000">
                <a:solidFill>
                  <a:srgbClr val="000000"/>
                </a:solidFill>
                <a:latin typeface="Asap"/>
                <a:ea typeface="Asap"/>
                <a:cs typeface="Asap"/>
                <a:sym typeface="Asap"/>
              </a:rPr>
              <a:t>Cần xác định rõ trách nhiệm của các thành viên.</a:t>
            </a:r>
          </a:p>
          <a:p>
            <a:pPr algn="l">
              <a:lnSpc>
                <a:spcPts val="4200"/>
              </a:lnSpc>
            </a:pPr>
            <a:endParaRPr lang="en-US" sz="3000">
              <a:solidFill>
                <a:srgbClr val="000000"/>
              </a:solidFill>
              <a:latin typeface="Asap"/>
              <a:ea typeface="Asap"/>
              <a:cs typeface="Asap"/>
              <a:sym typeface="Asap"/>
            </a:endParaRPr>
          </a:p>
        </p:txBody>
      </p:sp>
      <p:sp>
        <p:nvSpPr>
          <p:cNvPr id="13" name="TextBox 13"/>
          <p:cNvSpPr txBox="1"/>
          <p:nvPr/>
        </p:nvSpPr>
        <p:spPr>
          <a:xfrm>
            <a:off x="11000988" y="7835900"/>
            <a:ext cx="5281381" cy="600075"/>
          </a:xfrm>
          <a:prstGeom prst="rect">
            <a:avLst/>
          </a:prstGeom>
        </p:spPr>
        <p:txBody>
          <a:bodyPr lIns="0" tIns="0" rIns="0" bIns="0" rtlCol="0" anchor="t">
            <a:spAutoFit/>
          </a:bodyPr>
          <a:lstStyle/>
          <a:p>
            <a:pPr algn="l">
              <a:lnSpc>
                <a:spcPts val="4799"/>
              </a:lnSpc>
            </a:pPr>
            <a:r>
              <a:rPr lang="en-US" sz="3999" b="1">
                <a:solidFill>
                  <a:srgbClr val="526716"/>
                </a:solidFill>
                <a:latin typeface="Asap Bold"/>
                <a:ea typeface="Asap Bold"/>
                <a:cs typeface="Asap Bold"/>
                <a:sym typeface="Asap Bold"/>
              </a:rPr>
              <a:t>5. Nhân lực dự phòng</a:t>
            </a:r>
          </a:p>
        </p:txBody>
      </p:sp>
      <p:sp>
        <p:nvSpPr>
          <p:cNvPr id="14" name="TextBox 14"/>
          <p:cNvSpPr txBox="1"/>
          <p:nvPr/>
        </p:nvSpPr>
        <p:spPr>
          <a:xfrm>
            <a:off x="11000988" y="8696325"/>
            <a:ext cx="7004045" cy="1057275"/>
          </a:xfrm>
          <a:prstGeom prst="rect">
            <a:avLst/>
          </a:prstGeom>
        </p:spPr>
        <p:txBody>
          <a:bodyPr lIns="0" tIns="0" rIns="0" bIns="0" rtlCol="0" anchor="t">
            <a:spAutoFit/>
          </a:bodyPr>
          <a:lstStyle/>
          <a:p>
            <a:pPr algn="l">
              <a:lnSpc>
                <a:spcPts val="4200"/>
              </a:lnSpc>
            </a:pPr>
            <a:r>
              <a:rPr lang="en-US" sz="3000">
                <a:solidFill>
                  <a:srgbClr val="000000"/>
                </a:solidFill>
                <a:latin typeface="Asap"/>
                <a:ea typeface="Asap"/>
                <a:cs typeface="Asap"/>
                <a:sym typeface="Asap"/>
              </a:rPr>
              <a:t>Cần có phương án dự phòng nhân sự trong kế hoạch dự án.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49143"/>
            <a:ext cx="1028700" cy="5551692"/>
            <a:chOff x="0" y="0"/>
            <a:chExt cx="270933" cy="1462174"/>
          </a:xfrm>
        </p:grpSpPr>
        <p:sp>
          <p:nvSpPr>
            <p:cNvPr id="3" name="Freeform 3"/>
            <p:cNvSpPr/>
            <p:nvPr/>
          </p:nvSpPr>
          <p:spPr>
            <a:xfrm>
              <a:off x="0" y="0"/>
              <a:ext cx="270933" cy="1462174"/>
            </a:xfrm>
            <a:custGeom>
              <a:avLst/>
              <a:gdLst/>
              <a:ahLst/>
              <a:cxnLst/>
              <a:rect l="l" t="t" r="r" b="b"/>
              <a:pathLst>
                <a:path w="270933" h="1462174">
                  <a:moveTo>
                    <a:pt x="0" y="0"/>
                  </a:moveTo>
                  <a:lnTo>
                    <a:pt x="270933" y="0"/>
                  </a:lnTo>
                  <a:lnTo>
                    <a:pt x="270933" y="1462174"/>
                  </a:lnTo>
                  <a:lnTo>
                    <a:pt x="0" y="1462174"/>
                  </a:lnTo>
                  <a:close/>
                </a:path>
              </a:pathLst>
            </a:custGeom>
            <a:solidFill>
              <a:srgbClr val="003B31"/>
            </a:solidFill>
          </p:spPr>
        </p:sp>
        <p:sp>
          <p:nvSpPr>
            <p:cNvPr id="4" name="TextBox 4"/>
            <p:cNvSpPr txBox="1"/>
            <p:nvPr/>
          </p:nvSpPr>
          <p:spPr>
            <a:xfrm>
              <a:off x="0" y="-47625"/>
              <a:ext cx="270933" cy="1509799"/>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0" y="-1920240"/>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stretch>
              <a:fillRect/>
            </a:stretch>
          </a:blipFill>
        </p:spPr>
      </p:sp>
      <p:grpSp>
        <p:nvGrpSpPr>
          <p:cNvPr id="6" name="Group 6"/>
          <p:cNvGrpSpPr/>
          <p:nvPr/>
        </p:nvGrpSpPr>
        <p:grpSpPr>
          <a:xfrm>
            <a:off x="0" y="2749143"/>
            <a:ext cx="8592033" cy="5551692"/>
            <a:chOff x="0" y="0"/>
            <a:chExt cx="2262922" cy="1462174"/>
          </a:xfrm>
        </p:grpSpPr>
        <p:sp>
          <p:nvSpPr>
            <p:cNvPr id="7" name="Freeform 7"/>
            <p:cNvSpPr/>
            <p:nvPr/>
          </p:nvSpPr>
          <p:spPr>
            <a:xfrm>
              <a:off x="0" y="0"/>
              <a:ext cx="2262922" cy="1462174"/>
            </a:xfrm>
            <a:custGeom>
              <a:avLst/>
              <a:gdLst/>
              <a:ahLst/>
              <a:cxnLst/>
              <a:rect l="l" t="t" r="r" b="b"/>
              <a:pathLst>
                <a:path w="2262922" h="1462174">
                  <a:moveTo>
                    <a:pt x="0" y="0"/>
                  </a:moveTo>
                  <a:lnTo>
                    <a:pt x="2262922" y="0"/>
                  </a:lnTo>
                  <a:lnTo>
                    <a:pt x="2262922" y="1462174"/>
                  </a:lnTo>
                  <a:lnTo>
                    <a:pt x="0" y="1462174"/>
                  </a:lnTo>
                  <a:close/>
                </a:path>
              </a:pathLst>
            </a:custGeom>
            <a:solidFill>
              <a:srgbClr val="2B463C"/>
            </a:solidFill>
          </p:spPr>
        </p:sp>
        <p:sp>
          <p:nvSpPr>
            <p:cNvPr id="8" name="TextBox 8"/>
            <p:cNvSpPr txBox="1"/>
            <p:nvPr/>
          </p:nvSpPr>
          <p:spPr>
            <a:xfrm>
              <a:off x="0" y="-9525"/>
              <a:ext cx="2262922" cy="1471699"/>
            </a:xfrm>
            <a:prstGeom prst="rect">
              <a:avLst/>
            </a:prstGeom>
          </p:spPr>
          <p:txBody>
            <a:bodyPr lIns="254000" tIns="254000" rIns="254000" bIns="254000" rtlCol="0" anchor="ctr"/>
            <a:lstStyle/>
            <a:p>
              <a:pPr algn="ctr">
                <a:lnSpc>
                  <a:spcPts val="10800"/>
                </a:lnSpc>
              </a:pPr>
              <a:r>
                <a:rPr lang="en-US" sz="9000" b="1">
                  <a:solidFill>
                    <a:srgbClr val="FFFFFF"/>
                  </a:solidFill>
                  <a:latin typeface="Cabin Bold"/>
                  <a:ea typeface="Cabin Bold"/>
                  <a:cs typeface="Cabin Bold"/>
                  <a:sym typeface="Cabin Bold"/>
                </a:rPr>
                <a:t>2. Kế hoạch thực hiện chi tiết dự án</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7042018" y="1788099"/>
            <a:ext cx="18288000" cy="5394420"/>
          </a:xfrm>
          <a:prstGeom prst="rect">
            <a:avLst/>
          </a:prstGeom>
          <a:solidFill>
            <a:srgbClr val="003B31"/>
          </a:solidFill>
        </p:spPr>
      </p:sp>
      <p:sp>
        <p:nvSpPr>
          <p:cNvPr id="3" name="TextBox 3"/>
          <p:cNvSpPr txBox="1"/>
          <p:nvPr/>
        </p:nvSpPr>
        <p:spPr>
          <a:xfrm>
            <a:off x="5740930" y="1141109"/>
            <a:ext cx="3461953" cy="981075"/>
          </a:xfrm>
          <a:prstGeom prst="rect">
            <a:avLst/>
          </a:prstGeom>
        </p:spPr>
        <p:txBody>
          <a:bodyPr lIns="0" tIns="0" rIns="0" bIns="0" rtlCol="0" anchor="t">
            <a:spAutoFit/>
          </a:bodyPr>
          <a:lstStyle/>
          <a:p>
            <a:pPr marL="0" lvl="0" indent="0" algn="ctr">
              <a:lnSpc>
                <a:spcPts val="3900"/>
              </a:lnSpc>
            </a:pPr>
            <a:r>
              <a:rPr lang="en-US" sz="3000" b="1">
                <a:solidFill>
                  <a:srgbClr val="000000"/>
                </a:solidFill>
                <a:latin typeface="Muli Bold"/>
                <a:ea typeface="Muli Bold"/>
                <a:cs typeface="Muli Bold"/>
                <a:sym typeface="Muli Bold"/>
              </a:rPr>
              <a:t>Phỏng vấn các bên liên quan </a:t>
            </a:r>
          </a:p>
        </p:txBody>
      </p:sp>
      <p:sp>
        <p:nvSpPr>
          <p:cNvPr id="4" name="TextBox 4"/>
          <p:cNvSpPr txBox="1"/>
          <p:nvPr/>
        </p:nvSpPr>
        <p:spPr>
          <a:xfrm>
            <a:off x="9144000" y="190129"/>
            <a:ext cx="8529807" cy="3312795"/>
          </a:xfrm>
          <a:prstGeom prst="rect">
            <a:avLst/>
          </a:prstGeom>
        </p:spPr>
        <p:txBody>
          <a:bodyPr lIns="0" tIns="0" rIns="0" bIns="0" rtlCol="0" anchor="t">
            <a:spAutoFit/>
          </a:bodyPr>
          <a:lstStyle/>
          <a:p>
            <a:pPr algn="just">
              <a:lnSpc>
                <a:spcPts val="3779"/>
              </a:lnSpc>
            </a:pPr>
            <a:endParaRPr/>
          </a:p>
          <a:p>
            <a:pPr marL="582928" lvl="1" indent="-291464" algn="just">
              <a:lnSpc>
                <a:spcPts val="3779"/>
              </a:lnSpc>
              <a:buFont typeface="Arial"/>
              <a:buChar char="•"/>
            </a:pPr>
            <a:r>
              <a:rPr lang="en-US" sz="2699">
                <a:solidFill>
                  <a:srgbClr val="000000"/>
                </a:solidFill>
                <a:latin typeface="Muli"/>
                <a:ea typeface="Muli"/>
                <a:cs typeface="Muli"/>
                <a:sym typeface="Muli"/>
              </a:rPr>
              <a:t>Phỏng vấn nông dân/đại lý, người mua, quản trị viên hệ thống.</a:t>
            </a:r>
          </a:p>
          <a:p>
            <a:pPr marL="582928" lvl="1" indent="-291464" algn="just">
              <a:lnSpc>
                <a:spcPts val="3779"/>
              </a:lnSpc>
              <a:buFont typeface="Arial"/>
              <a:buChar char="•"/>
            </a:pPr>
            <a:r>
              <a:rPr lang="en-US" sz="2699">
                <a:solidFill>
                  <a:srgbClr val="000000"/>
                </a:solidFill>
                <a:latin typeface="Muli"/>
                <a:ea typeface="Muli"/>
                <a:cs typeface="Muli"/>
                <a:sym typeface="Muli"/>
              </a:rPr>
              <a:t> Thu thập thông tin về quy trình nghiệp vụ, nhu cầu sử dụng, khó khăn hiện tại, và ý kiến cải tiến hệ thống.</a:t>
            </a:r>
          </a:p>
          <a:p>
            <a:pPr algn="just">
              <a:lnSpc>
                <a:spcPts val="3779"/>
              </a:lnSpc>
            </a:pPr>
            <a:endParaRPr lang="en-US" sz="2699">
              <a:solidFill>
                <a:srgbClr val="000000"/>
              </a:solidFill>
              <a:latin typeface="Muli"/>
              <a:ea typeface="Muli"/>
              <a:cs typeface="Muli"/>
              <a:sym typeface="Muli"/>
            </a:endParaRPr>
          </a:p>
        </p:txBody>
      </p:sp>
      <p:sp>
        <p:nvSpPr>
          <p:cNvPr id="5" name="AutoShape 5"/>
          <p:cNvSpPr/>
          <p:nvPr/>
        </p:nvSpPr>
        <p:spPr>
          <a:xfrm>
            <a:off x="5928584" y="3159889"/>
            <a:ext cx="11804115" cy="11971"/>
          </a:xfrm>
          <a:prstGeom prst="line">
            <a:avLst/>
          </a:prstGeom>
          <a:ln w="9525" cap="rnd">
            <a:solidFill>
              <a:srgbClr val="000000"/>
            </a:solidFill>
            <a:prstDash val="solid"/>
            <a:headEnd type="none" w="sm" len="sm"/>
            <a:tailEnd type="none" w="sm" len="sm"/>
          </a:ln>
        </p:spPr>
      </p:sp>
      <p:sp>
        <p:nvSpPr>
          <p:cNvPr id="6" name="AutoShape 6"/>
          <p:cNvSpPr/>
          <p:nvPr/>
        </p:nvSpPr>
        <p:spPr>
          <a:xfrm>
            <a:off x="5928579" y="9960301"/>
            <a:ext cx="11701377" cy="0"/>
          </a:xfrm>
          <a:prstGeom prst="line">
            <a:avLst/>
          </a:prstGeom>
          <a:ln w="9525" cap="rnd">
            <a:solidFill>
              <a:srgbClr val="000000"/>
            </a:solidFill>
            <a:prstDash val="solid"/>
            <a:headEnd type="none" w="sm" len="sm"/>
            <a:tailEnd type="none" w="sm" len="sm"/>
          </a:ln>
        </p:spPr>
      </p:sp>
      <p:sp>
        <p:nvSpPr>
          <p:cNvPr id="7" name="Freeform 7"/>
          <p:cNvSpPr/>
          <p:nvPr/>
        </p:nvSpPr>
        <p:spPr>
          <a:xfrm>
            <a:off x="8287304" y="3176623"/>
            <a:ext cx="6616523" cy="6783678"/>
          </a:xfrm>
          <a:custGeom>
            <a:avLst/>
            <a:gdLst/>
            <a:ahLst/>
            <a:cxnLst/>
            <a:rect l="l" t="t" r="r" b="b"/>
            <a:pathLst>
              <a:path w="6616523" h="6783678">
                <a:moveTo>
                  <a:pt x="0" y="0"/>
                </a:moveTo>
                <a:lnTo>
                  <a:pt x="6616523" y="0"/>
                </a:lnTo>
                <a:lnTo>
                  <a:pt x="6616523" y="6783678"/>
                </a:lnTo>
                <a:lnTo>
                  <a:pt x="0" y="6783678"/>
                </a:lnTo>
                <a:lnTo>
                  <a:pt x="0" y="0"/>
                </a:lnTo>
                <a:close/>
              </a:path>
            </a:pathLst>
          </a:custGeom>
          <a:blipFill>
            <a:blip r:embed="rId2"/>
            <a:stretch>
              <a:fillRect b="-1251"/>
            </a:stretch>
          </a:blipFill>
        </p:spPr>
      </p:sp>
      <p:sp>
        <p:nvSpPr>
          <p:cNvPr id="8" name="TextBox 8"/>
          <p:cNvSpPr txBox="1"/>
          <p:nvPr/>
        </p:nvSpPr>
        <p:spPr>
          <a:xfrm>
            <a:off x="836971" y="3260348"/>
            <a:ext cx="3192102" cy="3048000"/>
          </a:xfrm>
          <a:prstGeom prst="rect">
            <a:avLst/>
          </a:prstGeom>
        </p:spPr>
        <p:txBody>
          <a:bodyPr lIns="0" tIns="0" rIns="0" bIns="0" rtlCol="0" anchor="t">
            <a:spAutoFit/>
          </a:bodyPr>
          <a:lstStyle/>
          <a:p>
            <a:pPr marL="0" lvl="0" indent="0" algn="ctr">
              <a:lnSpc>
                <a:spcPts val="6000"/>
              </a:lnSpc>
            </a:pPr>
            <a:r>
              <a:rPr lang="en-US" sz="5000" b="1">
                <a:solidFill>
                  <a:srgbClr val="FFFFFF"/>
                </a:solidFill>
                <a:latin typeface="Muli Bold"/>
                <a:ea typeface="Muli Bold"/>
                <a:cs typeface="Muli Bold"/>
                <a:sym typeface="Muli Bold"/>
              </a:rPr>
              <a:t>2.1 Lấy yêu cầu của khách hàng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7042018" y="1788099"/>
            <a:ext cx="18288000" cy="5394420"/>
          </a:xfrm>
          <a:prstGeom prst="rect">
            <a:avLst/>
          </a:prstGeom>
          <a:solidFill>
            <a:srgbClr val="003B31"/>
          </a:solidFill>
        </p:spPr>
      </p:sp>
      <p:sp>
        <p:nvSpPr>
          <p:cNvPr id="3" name="AutoShape 3"/>
          <p:cNvSpPr/>
          <p:nvPr/>
        </p:nvSpPr>
        <p:spPr>
          <a:xfrm>
            <a:off x="5928579" y="9960301"/>
            <a:ext cx="11701377" cy="0"/>
          </a:xfrm>
          <a:prstGeom prst="line">
            <a:avLst/>
          </a:prstGeom>
          <a:ln w="9525" cap="rnd">
            <a:solidFill>
              <a:srgbClr val="000000"/>
            </a:solidFill>
            <a:prstDash val="solid"/>
            <a:headEnd type="none" w="sm" len="sm"/>
            <a:tailEnd type="none" w="sm" len="sm"/>
          </a:ln>
        </p:spPr>
      </p:sp>
      <p:sp>
        <p:nvSpPr>
          <p:cNvPr id="4" name="Freeform 4"/>
          <p:cNvSpPr/>
          <p:nvPr/>
        </p:nvSpPr>
        <p:spPr>
          <a:xfrm>
            <a:off x="5216574" y="183934"/>
            <a:ext cx="6249119" cy="6921176"/>
          </a:xfrm>
          <a:custGeom>
            <a:avLst/>
            <a:gdLst/>
            <a:ahLst/>
            <a:cxnLst/>
            <a:rect l="l" t="t" r="r" b="b"/>
            <a:pathLst>
              <a:path w="6249119" h="6921176">
                <a:moveTo>
                  <a:pt x="0" y="0"/>
                </a:moveTo>
                <a:lnTo>
                  <a:pt x="6249119" y="0"/>
                </a:lnTo>
                <a:lnTo>
                  <a:pt x="6249119" y="6921175"/>
                </a:lnTo>
                <a:lnTo>
                  <a:pt x="0" y="6921175"/>
                </a:lnTo>
                <a:lnTo>
                  <a:pt x="0" y="0"/>
                </a:lnTo>
                <a:close/>
              </a:path>
            </a:pathLst>
          </a:custGeom>
          <a:blipFill>
            <a:blip r:embed="rId2"/>
            <a:stretch>
              <a:fillRect/>
            </a:stretch>
          </a:blipFill>
        </p:spPr>
      </p:sp>
      <p:sp>
        <p:nvSpPr>
          <p:cNvPr id="5" name="Freeform 5"/>
          <p:cNvSpPr/>
          <p:nvPr/>
        </p:nvSpPr>
        <p:spPr>
          <a:xfrm>
            <a:off x="11654811" y="1360473"/>
            <a:ext cx="6204799" cy="8472696"/>
          </a:xfrm>
          <a:custGeom>
            <a:avLst/>
            <a:gdLst/>
            <a:ahLst/>
            <a:cxnLst/>
            <a:rect l="l" t="t" r="r" b="b"/>
            <a:pathLst>
              <a:path w="6204799" h="8472696">
                <a:moveTo>
                  <a:pt x="0" y="0"/>
                </a:moveTo>
                <a:lnTo>
                  <a:pt x="6204799" y="0"/>
                </a:lnTo>
                <a:lnTo>
                  <a:pt x="6204799" y="8472695"/>
                </a:lnTo>
                <a:lnTo>
                  <a:pt x="0" y="8472695"/>
                </a:lnTo>
                <a:lnTo>
                  <a:pt x="0" y="0"/>
                </a:lnTo>
                <a:close/>
              </a:path>
            </a:pathLst>
          </a:custGeom>
          <a:blipFill>
            <a:blip r:embed="rId3"/>
            <a:stretch>
              <a:fillRect l="-92" r="-92"/>
            </a:stretch>
          </a:blipFill>
        </p:spPr>
      </p:sp>
      <p:sp>
        <p:nvSpPr>
          <p:cNvPr id="6" name="TextBox 6"/>
          <p:cNvSpPr txBox="1"/>
          <p:nvPr/>
        </p:nvSpPr>
        <p:spPr>
          <a:xfrm>
            <a:off x="836971" y="3260348"/>
            <a:ext cx="3192102" cy="3048000"/>
          </a:xfrm>
          <a:prstGeom prst="rect">
            <a:avLst/>
          </a:prstGeom>
        </p:spPr>
        <p:txBody>
          <a:bodyPr lIns="0" tIns="0" rIns="0" bIns="0" rtlCol="0" anchor="t">
            <a:spAutoFit/>
          </a:bodyPr>
          <a:lstStyle/>
          <a:p>
            <a:pPr marL="0" lvl="0" indent="0" algn="ctr">
              <a:lnSpc>
                <a:spcPts val="6000"/>
              </a:lnSpc>
            </a:pPr>
            <a:r>
              <a:rPr lang="en-US" sz="5000" b="1">
                <a:solidFill>
                  <a:srgbClr val="FFFFFF"/>
                </a:solidFill>
                <a:latin typeface="Muli Bold"/>
                <a:ea typeface="Muli Bold"/>
                <a:cs typeface="Muli Bold"/>
                <a:sym typeface="Muli Bold"/>
              </a:rPr>
              <a:t>2.1 Lấy yêu cầu của khách hàng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7042018" y="1788099"/>
            <a:ext cx="18288000" cy="5394420"/>
          </a:xfrm>
          <a:prstGeom prst="rect">
            <a:avLst/>
          </a:prstGeom>
          <a:solidFill>
            <a:srgbClr val="003B31"/>
          </a:solidFill>
        </p:spPr>
      </p:sp>
      <p:sp>
        <p:nvSpPr>
          <p:cNvPr id="3" name="AutoShape 3"/>
          <p:cNvSpPr/>
          <p:nvPr/>
        </p:nvSpPr>
        <p:spPr>
          <a:xfrm>
            <a:off x="5928579" y="9960301"/>
            <a:ext cx="11701377" cy="0"/>
          </a:xfrm>
          <a:prstGeom prst="line">
            <a:avLst/>
          </a:prstGeom>
          <a:ln w="9525" cap="rnd">
            <a:solidFill>
              <a:srgbClr val="000000"/>
            </a:solidFill>
            <a:prstDash val="solid"/>
            <a:headEnd type="none" w="sm" len="sm"/>
            <a:tailEnd type="none" w="sm" len="sm"/>
          </a:ln>
        </p:spPr>
      </p:sp>
      <p:sp>
        <p:nvSpPr>
          <p:cNvPr id="4" name="Freeform 4"/>
          <p:cNvSpPr/>
          <p:nvPr/>
        </p:nvSpPr>
        <p:spPr>
          <a:xfrm>
            <a:off x="5117041" y="154179"/>
            <a:ext cx="5966958" cy="7696202"/>
          </a:xfrm>
          <a:custGeom>
            <a:avLst/>
            <a:gdLst/>
            <a:ahLst/>
            <a:cxnLst/>
            <a:rect l="l" t="t" r="r" b="b"/>
            <a:pathLst>
              <a:path w="5966958" h="7696202">
                <a:moveTo>
                  <a:pt x="0" y="0"/>
                </a:moveTo>
                <a:lnTo>
                  <a:pt x="5966959" y="0"/>
                </a:lnTo>
                <a:lnTo>
                  <a:pt x="5966959" y="7696202"/>
                </a:lnTo>
                <a:lnTo>
                  <a:pt x="0" y="7696202"/>
                </a:lnTo>
                <a:lnTo>
                  <a:pt x="0" y="0"/>
                </a:lnTo>
                <a:close/>
              </a:path>
            </a:pathLst>
          </a:custGeom>
          <a:blipFill>
            <a:blip r:embed="rId2"/>
            <a:stretch>
              <a:fillRect/>
            </a:stretch>
          </a:blipFill>
        </p:spPr>
      </p:sp>
      <p:sp>
        <p:nvSpPr>
          <p:cNvPr id="5" name="Freeform 5"/>
          <p:cNvSpPr/>
          <p:nvPr/>
        </p:nvSpPr>
        <p:spPr>
          <a:xfrm>
            <a:off x="11398325" y="154179"/>
            <a:ext cx="5664954" cy="7696202"/>
          </a:xfrm>
          <a:custGeom>
            <a:avLst/>
            <a:gdLst/>
            <a:ahLst/>
            <a:cxnLst/>
            <a:rect l="l" t="t" r="r" b="b"/>
            <a:pathLst>
              <a:path w="5664954" h="7696202">
                <a:moveTo>
                  <a:pt x="0" y="0"/>
                </a:moveTo>
                <a:lnTo>
                  <a:pt x="5664954" y="0"/>
                </a:lnTo>
                <a:lnTo>
                  <a:pt x="5664954" y="7696202"/>
                </a:lnTo>
                <a:lnTo>
                  <a:pt x="0" y="7696202"/>
                </a:lnTo>
                <a:lnTo>
                  <a:pt x="0" y="0"/>
                </a:lnTo>
                <a:close/>
              </a:path>
            </a:pathLst>
          </a:custGeom>
          <a:blipFill>
            <a:blip r:embed="rId3"/>
            <a:stretch>
              <a:fillRect b="-1193"/>
            </a:stretch>
          </a:blipFill>
        </p:spPr>
      </p:sp>
      <p:sp>
        <p:nvSpPr>
          <p:cNvPr id="6" name="Freeform 6"/>
          <p:cNvSpPr/>
          <p:nvPr/>
        </p:nvSpPr>
        <p:spPr>
          <a:xfrm>
            <a:off x="11612718" y="7850381"/>
            <a:ext cx="5236168" cy="1838536"/>
          </a:xfrm>
          <a:custGeom>
            <a:avLst/>
            <a:gdLst/>
            <a:ahLst/>
            <a:cxnLst/>
            <a:rect l="l" t="t" r="r" b="b"/>
            <a:pathLst>
              <a:path w="5236168" h="1838536">
                <a:moveTo>
                  <a:pt x="0" y="0"/>
                </a:moveTo>
                <a:lnTo>
                  <a:pt x="5236167" y="0"/>
                </a:lnTo>
                <a:lnTo>
                  <a:pt x="5236167" y="1838536"/>
                </a:lnTo>
                <a:lnTo>
                  <a:pt x="0" y="1838536"/>
                </a:lnTo>
                <a:lnTo>
                  <a:pt x="0" y="0"/>
                </a:lnTo>
                <a:close/>
              </a:path>
            </a:pathLst>
          </a:custGeom>
          <a:blipFill>
            <a:blip r:embed="rId4"/>
            <a:stretch>
              <a:fillRect l="-2228" t="-6306" r="-3831" b="-2414"/>
            </a:stretch>
          </a:blipFill>
        </p:spPr>
      </p:sp>
      <p:sp>
        <p:nvSpPr>
          <p:cNvPr id="7" name="TextBox 7"/>
          <p:cNvSpPr txBox="1"/>
          <p:nvPr/>
        </p:nvSpPr>
        <p:spPr>
          <a:xfrm>
            <a:off x="836971" y="3260348"/>
            <a:ext cx="3192102" cy="3048000"/>
          </a:xfrm>
          <a:prstGeom prst="rect">
            <a:avLst/>
          </a:prstGeom>
        </p:spPr>
        <p:txBody>
          <a:bodyPr lIns="0" tIns="0" rIns="0" bIns="0" rtlCol="0" anchor="t">
            <a:spAutoFit/>
          </a:bodyPr>
          <a:lstStyle/>
          <a:p>
            <a:pPr marL="0" lvl="0" indent="0" algn="ctr">
              <a:lnSpc>
                <a:spcPts val="6000"/>
              </a:lnSpc>
            </a:pPr>
            <a:r>
              <a:rPr lang="en-US" sz="5000" b="1">
                <a:solidFill>
                  <a:srgbClr val="FFFFFF"/>
                </a:solidFill>
                <a:latin typeface="Muli Bold"/>
                <a:ea typeface="Muli Bold"/>
                <a:cs typeface="Muli Bold"/>
                <a:sym typeface="Muli Bold"/>
              </a:rPr>
              <a:t>2.1 Lấy yêu cầu của khách hàng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7042018" y="1788099"/>
            <a:ext cx="18288000" cy="5394420"/>
          </a:xfrm>
          <a:prstGeom prst="rect">
            <a:avLst/>
          </a:prstGeom>
          <a:solidFill>
            <a:srgbClr val="003B31"/>
          </a:solidFill>
        </p:spPr>
      </p:sp>
      <p:sp>
        <p:nvSpPr>
          <p:cNvPr id="3" name="TextBox 3"/>
          <p:cNvSpPr txBox="1"/>
          <p:nvPr/>
        </p:nvSpPr>
        <p:spPr>
          <a:xfrm>
            <a:off x="741721" y="2936937"/>
            <a:ext cx="3192102" cy="3810000"/>
          </a:xfrm>
          <a:prstGeom prst="rect">
            <a:avLst/>
          </a:prstGeom>
        </p:spPr>
        <p:txBody>
          <a:bodyPr lIns="0" tIns="0" rIns="0" bIns="0" rtlCol="0" anchor="t">
            <a:spAutoFit/>
          </a:bodyPr>
          <a:lstStyle/>
          <a:p>
            <a:pPr marL="0" lvl="0" indent="0" algn="ctr">
              <a:lnSpc>
                <a:spcPts val="6000"/>
              </a:lnSpc>
            </a:pPr>
            <a:r>
              <a:rPr lang="en-US" sz="5000" b="1">
                <a:solidFill>
                  <a:srgbClr val="FFFFFF"/>
                </a:solidFill>
                <a:latin typeface="Muli Bold"/>
                <a:ea typeface="Muli Bold"/>
                <a:cs typeface="Muli Bold"/>
                <a:sym typeface="Muli Bold"/>
              </a:rPr>
              <a:t>2.2 Tổng hợp yêu cầu của khách hàng</a:t>
            </a:r>
          </a:p>
        </p:txBody>
      </p:sp>
      <p:sp>
        <p:nvSpPr>
          <p:cNvPr id="4" name="TextBox 4"/>
          <p:cNvSpPr txBox="1"/>
          <p:nvPr/>
        </p:nvSpPr>
        <p:spPr>
          <a:xfrm>
            <a:off x="5455180" y="2520057"/>
            <a:ext cx="3461953" cy="485775"/>
          </a:xfrm>
          <a:prstGeom prst="rect">
            <a:avLst/>
          </a:prstGeom>
        </p:spPr>
        <p:txBody>
          <a:bodyPr lIns="0" tIns="0" rIns="0" bIns="0" rtlCol="0" anchor="t">
            <a:spAutoFit/>
          </a:bodyPr>
          <a:lstStyle/>
          <a:p>
            <a:pPr marL="0" lvl="0" indent="0" algn="r">
              <a:lnSpc>
                <a:spcPts val="3900"/>
              </a:lnSpc>
            </a:pPr>
            <a:r>
              <a:rPr lang="en-US" sz="3000" b="1">
                <a:solidFill>
                  <a:srgbClr val="000000"/>
                </a:solidFill>
                <a:latin typeface="Muli Bold"/>
                <a:ea typeface="Muli Bold"/>
                <a:cs typeface="Muli Bold"/>
                <a:sym typeface="Muli Bold"/>
              </a:rPr>
              <a:t>Yêu cầu chức năng</a:t>
            </a:r>
          </a:p>
        </p:txBody>
      </p:sp>
      <p:sp>
        <p:nvSpPr>
          <p:cNvPr id="5" name="TextBox 5"/>
          <p:cNvSpPr txBox="1"/>
          <p:nvPr/>
        </p:nvSpPr>
        <p:spPr>
          <a:xfrm>
            <a:off x="5455180" y="5553228"/>
            <a:ext cx="3461953" cy="981075"/>
          </a:xfrm>
          <a:prstGeom prst="rect">
            <a:avLst/>
          </a:prstGeom>
        </p:spPr>
        <p:txBody>
          <a:bodyPr lIns="0" tIns="0" rIns="0" bIns="0" rtlCol="0" anchor="t">
            <a:spAutoFit/>
          </a:bodyPr>
          <a:lstStyle/>
          <a:p>
            <a:pPr marL="0" lvl="0" indent="0" algn="ctr">
              <a:lnSpc>
                <a:spcPts val="3900"/>
              </a:lnSpc>
            </a:pPr>
            <a:r>
              <a:rPr lang="en-US" sz="3000" b="1">
                <a:solidFill>
                  <a:srgbClr val="000000"/>
                </a:solidFill>
                <a:latin typeface="Muli Bold"/>
                <a:ea typeface="Muli Bold"/>
                <a:cs typeface="Muli Bold"/>
                <a:sym typeface="Muli Bold"/>
              </a:rPr>
              <a:t>Yêu cầu phi chức năng</a:t>
            </a:r>
          </a:p>
        </p:txBody>
      </p:sp>
      <p:sp>
        <p:nvSpPr>
          <p:cNvPr id="6" name="TextBox 6"/>
          <p:cNvSpPr txBox="1"/>
          <p:nvPr/>
        </p:nvSpPr>
        <p:spPr>
          <a:xfrm>
            <a:off x="5642820" y="7996146"/>
            <a:ext cx="3086673" cy="981075"/>
          </a:xfrm>
          <a:prstGeom prst="rect">
            <a:avLst/>
          </a:prstGeom>
        </p:spPr>
        <p:txBody>
          <a:bodyPr lIns="0" tIns="0" rIns="0" bIns="0" rtlCol="0" anchor="t">
            <a:spAutoFit/>
          </a:bodyPr>
          <a:lstStyle/>
          <a:p>
            <a:pPr marL="0" lvl="0" indent="0" algn="ctr">
              <a:lnSpc>
                <a:spcPts val="3900"/>
              </a:lnSpc>
            </a:pPr>
            <a:r>
              <a:rPr lang="en-US" sz="3000" b="1">
                <a:solidFill>
                  <a:srgbClr val="000000"/>
                </a:solidFill>
                <a:latin typeface="Muli Bold"/>
                <a:ea typeface="Muli Bold"/>
                <a:cs typeface="Muli Bold"/>
                <a:sym typeface="Muli Bold"/>
              </a:rPr>
              <a:t>Quy trình nghiệp vụ</a:t>
            </a:r>
          </a:p>
        </p:txBody>
      </p:sp>
      <p:sp>
        <p:nvSpPr>
          <p:cNvPr id="7" name="TextBox 7"/>
          <p:cNvSpPr txBox="1"/>
          <p:nvPr/>
        </p:nvSpPr>
        <p:spPr>
          <a:xfrm>
            <a:off x="8917133" y="1018282"/>
            <a:ext cx="8342162" cy="3479800"/>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00000"/>
                </a:solidFill>
                <a:latin typeface="Muli"/>
                <a:ea typeface="Muli"/>
                <a:cs typeface="Muli"/>
                <a:sym typeface="Muli"/>
              </a:rPr>
              <a:t>Người nông dân/Đại lý: Đăng và quản lý nông sản, nhận đơn hàng, theo dõi trạng thái đơn, quét/ tạo mã QR, nhận thông báo khi có khiếu nại.</a:t>
            </a:r>
          </a:p>
          <a:p>
            <a:pPr marL="539749" lvl="1" indent="-269875" algn="just">
              <a:lnSpc>
                <a:spcPts val="3499"/>
              </a:lnSpc>
              <a:buFont typeface="Arial"/>
              <a:buChar char="•"/>
            </a:pPr>
            <a:r>
              <a:rPr lang="en-US" sz="2499">
                <a:solidFill>
                  <a:srgbClr val="000000"/>
                </a:solidFill>
                <a:latin typeface="Muli"/>
                <a:ea typeface="Muli"/>
                <a:cs typeface="Muli"/>
                <a:sym typeface="Muli"/>
              </a:rPr>
              <a:t>Người mua: Tìm kiếm, đặt hàng, thanh toán, đánh giá, kiểm tra nguồn gốc, báo cáo sản phẩm lỗi.</a:t>
            </a:r>
          </a:p>
          <a:p>
            <a:pPr marL="539749" lvl="1" indent="-269875" algn="just">
              <a:lnSpc>
                <a:spcPts val="3499"/>
              </a:lnSpc>
              <a:buFont typeface="Arial"/>
              <a:buChar char="•"/>
            </a:pPr>
            <a:r>
              <a:rPr lang="en-US" sz="2499">
                <a:solidFill>
                  <a:srgbClr val="000000"/>
                </a:solidFill>
                <a:latin typeface="Muli"/>
                <a:ea typeface="Muli"/>
                <a:cs typeface="Muli"/>
                <a:sym typeface="Muli"/>
              </a:rPr>
              <a:t>Quản trị viên: Duyệt nội dung, quản lý người dùng, xử lý báo cáo, thống kê hoạt động, gửi thông báo, theo dõi quy trình.</a:t>
            </a:r>
          </a:p>
        </p:txBody>
      </p:sp>
      <p:sp>
        <p:nvSpPr>
          <p:cNvPr id="8" name="TextBox 8"/>
          <p:cNvSpPr txBox="1"/>
          <p:nvPr/>
        </p:nvSpPr>
        <p:spPr>
          <a:xfrm>
            <a:off x="8917133" y="5046087"/>
            <a:ext cx="8239423" cy="2165350"/>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00000"/>
                </a:solidFill>
                <a:latin typeface="Muli"/>
                <a:ea typeface="Muli"/>
                <a:cs typeface="Muli"/>
                <a:sym typeface="Muli"/>
              </a:rPr>
              <a:t>Hệ thống hoạt động liên tục 24/7, hỗ trợ 1000 lượt truy cập cùng lúc.</a:t>
            </a:r>
          </a:p>
          <a:p>
            <a:pPr marL="539749" lvl="1" indent="-269875" algn="just">
              <a:lnSpc>
                <a:spcPts val="3499"/>
              </a:lnSpc>
              <a:buFont typeface="Arial"/>
              <a:buChar char="•"/>
            </a:pPr>
            <a:r>
              <a:rPr lang="en-US" sz="2499">
                <a:solidFill>
                  <a:srgbClr val="000000"/>
                </a:solidFill>
                <a:latin typeface="Muli"/>
                <a:ea typeface="Muli"/>
                <a:cs typeface="Muli"/>
                <a:sym typeface="Muli"/>
              </a:rPr>
              <a:t>Tải trang dưới 2 giây.</a:t>
            </a:r>
          </a:p>
          <a:p>
            <a:pPr marL="539749" lvl="1" indent="-269875" algn="just">
              <a:lnSpc>
                <a:spcPts val="3499"/>
              </a:lnSpc>
              <a:buFont typeface="Arial"/>
              <a:buChar char="•"/>
            </a:pPr>
            <a:r>
              <a:rPr lang="en-US" sz="2499">
                <a:solidFill>
                  <a:srgbClr val="000000"/>
                </a:solidFill>
                <a:latin typeface="Muli"/>
                <a:ea typeface="Muli"/>
                <a:cs typeface="Muli"/>
                <a:sym typeface="Muli"/>
              </a:rPr>
              <a:t>Giao diện thân thiện, dễ dùng trên Android, iOS và Web.</a:t>
            </a:r>
          </a:p>
        </p:txBody>
      </p:sp>
      <p:sp>
        <p:nvSpPr>
          <p:cNvPr id="9" name="TextBox 9"/>
          <p:cNvSpPr txBox="1"/>
          <p:nvPr/>
        </p:nvSpPr>
        <p:spPr>
          <a:xfrm>
            <a:off x="8917133" y="7748496"/>
            <a:ext cx="8157418" cy="1727200"/>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000000"/>
                </a:solidFill>
                <a:latin typeface="Muli"/>
                <a:ea typeface="Muli"/>
                <a:cs typeface="Muli"/>
                <a:sym typeface="Muli"/>
              </a:rPr>
              <a:t>Thông tin sản phẩm phải đầy đủ, kiểm duyệt trong 24h.</a:t>
            </a:r>
          </a:p>
          <a:p>
            <a:pPr marL="539748" lvl="1" indent="-269874" algn="l">
              <a:lnSpc>
                <a:spcPts val="3499"/>
              </a:lnSpc>
              <a:buFont typeface="Arial"/>
              <a:buChar char="•"/>
            </a:pPr>
            <a:r>
              <a:rPr lang="en-US" sz="2499">
                <a:solidFill>
                  <a:srgbClr val="000000"/>
                </a:solidFill>
                <a:latin typeface="Muli"/>
                <a:ea typeface="Muli"/>
                <a:cs typeface="Muli"/>
                <a:sym typeface="Muli"/>
              </a:rPr>
              <a:t>Người mua chỉ được hủy đơn trước khi giao hàng.</a:t>
            </a:r>
          </a:p>
          <a:p>
            <a:pPr marL="539748" lvl="1" indent="-269874" algn="l">
              <a:lnSpc>
                <a:spcPts val="3499"/>
              </a:lnSpc>
              <a:buFont typeface="Arial"/>
              <a:buChar char="•"/>
            </a:pPr>
            <a:r>
              <a:rPr lang="en-US" sz="2499">
                <a:solidFill>
                  <a:srgbClr val="000000"/>
                </a:solidFill>
                <a:latin typeface="Muli"/>
                <a:ea typeface="Muli"/>
                <a:cs typeface="Muli"/>
                <a:sym typeface="Muli"/>
              </a:rPr>
              <a:t>Hệ thống lưu trữ lịch sử giao dịch phục vụ thống kê.</a:t>
            </a:r>
          </a:p>
        </p:txBody>
      </p:sp>
      <p:sp>
        <p:nvSpPr>
          <p:cNvPr id="10" name="AutoShape 10"/>
          <p:cNvSpPr/>
          <p:nvPr/>
        </p:nvSpPr>
        <p:spPr>
          <a:xfrm>
            <a:off x="5455180" y="816066"/>
            <a:ext cx="11795208" cy="0"/>
          </a:xfrm>
          <a:prstGeom prst="line">
            <a:avLst/>
          </a:prstGeom>
          <a:ln w="9525" cap="rnd">
            <a:solidFill>
              <a:srgbClr val="000000"/>
            </a:solidFill>
            <a:prstDash val="solid"/>
            <a:headEnd type="none" w="sm" len="sm"/>
            <a:tailEnd type="none" w="sm" len="sm"/>
          </a:ln>
        </p:spPr>
      </p:sp>
      <p:sp>
        <p:nvSpPr>
          <p:cNvPr id="11" name="AutoShape 11"/>
          <p:cNvSpPr/>
          <p:nvPr/>
        </p:nvSpPr>
        <p:spPr>
          <a:xfrm>
            <a:off x="5455180" y="4629303"/>
            <a:ext cx="11804115" cy="11971"/>
          </a:xfrm>
          <a:prstGeom prst="line">
            <a:avLst/>
          </a:prstGeom>
          <a:ln w="9525" cap="rnd">
            <a:solidFill>
              <a:srgbClr val="000000"/>
            </a:solidFill>
            <a:prstDash val="solid"/>
            <a:headEnd type="none" w="sm" len="sm"/>
            <a:tailEnd type="none" w="sm" len="sm"/>
          </a:ln>
        </p:spPr>
      </p:sp>
      <p:sp>
        <p:nvSpPr>
          <p:cNvPr id="12" name="AutoShape 12"/>
          <p:cNvSpPr/>
          <p:nvPr/>
        </p:nvSpPr>
        <p:spPr>
          <a:xfrm flipV="1">
            <a:off x="5455180" y="7564642"/>
            <a:ext cx="11701377" cy="0"/>
          </a:xfrm>
          <a:prstGeom prst="line">
            <a:avLst/>
          </a:prstGeom>
          <a:ln w="9525" cap="rnd">
            <a:solidFill>
              <a:srgbClr val="000000"/>
            </a:solidFill>
            <a:prstDash val="solid"/>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70956" y="0"/>
            <a:ext cx="14346087" cy="10287000"/>
          </a:xfrm>
          <a:custGeom>
            <a:avLst/>
            <a:gdLst/>
            <a:ahLst/>
            <a:cxnLst/>
            <a:rect l="l" t="t" r="r" b="b"/>
            <a:pathLst>
              <a:path w="14346087" h="10287000">
                <a:moveTo>
                  <a:pt x="0" y="0"/>
                </a:moveTo>
                <a:lnTo>
                  <a:pt x="14346088" y="0"/>
                </a:lnTo>
                <a:lnTo>
                  <a:pt x="14346088" y="10287000"/>
                </a:lnTo>
                <a:lnTo>
                  <a:pt x="0" y="10287000"/>
                </a:lnTo>
                <a:lnTo>
                  <a:pt x="0" y="0"/>
                </a:lnTo>
                <a:close/>
              </a:path>
            </a:pathLst>
          </a:custGeom>
          <a:blipFill>
            <a:blip r:embed="rId2"/>
            <a:stretch>
              <a:fillRect/>
            </a:stretch>
          </a:blipFill>
        </p:spPr>
      </p:sp>
      <p:sp>
        <p:nvSpPr>
          <p:cNvPr id="3" name="TextBox 3"/>
          <p:cNvSpPr txBox="1"/>
          <p:nvPr/>
        </p:nvSpPr>
        <p:spPr>
          <a:xfrm>
            <a:off x="0" y="298890"/>
            <a:ext cx="6072584" cy="563880"/>
          </a:xfrm>
          <a:prstGeom prst="rect">
            <a:avLst/>
          </a:prstGeom>
        </p:spPr>
        <p:txBody>
          <a:bodyPr lIns="0" tIns="0" rIns="0" bIns="0" rtlCol="0" anchor="t">
            <a:spAutoFit/>
          </a:bodyPr>
          <a:lstStyle/>
          <a:p>
            <a:pPr marL="0" lvl="0" indent="0" algn="l">
              <a:lnSpc>
                <a:spcPts val="4680"/>
              </a:lnSpc>
            </a:pPr>
            <a:r>
              <a:rPr lang="en-US" sz="3600" b="1">
                <a:solidFill>
                  <a:srgbClr val="000000"/>
                </a:solidFill>
                <a:latin typeface="Muli Bold"/>
                <a:ea typeface="Muli Bold"/>
                <a:cs typeface="Muli Bold"/>
                <a:sym typeface="Muli Bold"/>
              </a:rPr>
              <a:t>2.3 Bảng cấu trúc công việc</a:t>
            </a:r>
          </a:p>
        </p:txBody>
      </p:sp>
      <p:sp>
        <p:nvSpPr>
          <p:cNvPr id="4" name="AutoShape 4"/>
          <p:cNvSpPr/>
          <p:nvPr/>
        </p:nvSpPr>
        <p:spPr>
          <a:xfrm rot="-7673443">
            <a:off x="-9144000" y="6175596"/>
            <a:ext cx="18288000" cy="5394420"/>
          </a:xfrm>
          <a:prstGeom prst="rect">
            <a:avLst/>
          </a:prstGeom>
          <a:solidFill>
            <a:srgbClr val="003B31"/>
          </a:solidFill>
        </p:spPr>
      </p:sp>
      <p:sp>
        <p:nvSpPr>
          <p:cNvPr id="5" name="AutoShape 5"/>
          <p:cNvSpPr/>
          <p:nvPr/>
        </p:nvSpPr>
        <p:spPr>
          <a:xfrm rot="-3057891">
            <a:off x="11639550" y="2748684"/>
            <a:ext cx="18288000" cy="5394420"/>
          </a:xfrm>
          <a:prstGeom prst="rect">
            <a:avLst/>
          </a:prstGeom>
          <a:solidFill>
            <a:srgbClr val="003B31"/>
          </a:solid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537956" cy="10287000"/>
          </a:xfrm>
          <a:prstGeom prst="rect">
            <a:avLst/>
          </a:prstGeom>
          <a:solidFill>
            <a:srgbClr val="2B463C"/>
          </a:solidFill>
        </p:spPr>
      </p:sp>
      <p:graphicFrame>
        <p:nvGraphicFramePr>
          <p:cNvPr id="3" name="Table 3"/>
          <p:cNvGraphicFramePr>
            <a:graphicFrameLocks noGrp="1"/>
          </p:cNvGraphicFramePr>
          <p:nvPr>
            <p:extLst>
              <p:ext uri="{D42A27DB-BD31-4B8C-83A1-F6EECF244321}">
                <p14:modId xmlns:p14="http://schemas.microsoft.com/office/powerpoint/2010/main" val="2130319108"/>
              </p:ext>
            </p:extLst>
          </p:nvPr>
        </p:nvGraphicFramePr>
        <p:xfrm>
          <a:off x="8831859" y="57458"/>
          <a:ext cx="8427441" cy="10172085"/>
        </p:xfrm>
        <a:graphic>
          <a:graphicData uri="http://schemas.openxmlformats.org/drawingml/2006/table">
            <a:tbl>
              <a:tblPr/>
              <a:tblGrid>
                <a:gridCol w="1626430">
                  <a:extLst>
                    <a:ext uri="{9D8B030D-6E8A-4147-A177-3AD203B41FA5}">
                      <a16:colId xmlns:a16="http://schemas.microsoft.com/office/drawing/2014/main" val="20000"/>
                    </a:ext>
                  </a:extLst>
                </a:gridCol>
                <a:gridCol w="6801011">
                  <a:extLst>
                    <a:ext uri="{9D8B030D-6E8A-4147-A177-3AD203B41FA5}">
                      <a16:colId xmlns:a16="http://schemas.microsoft.com/office/drawing/2014/main" val="20001"/>
                    </a:ext>
                  </a:extLst>
                </a:gridCol>
              </a:tblGrid>
              <a:tr h="1697694">
                <a:tc>
                  <a:txBody>
                    <a:bodyPr/>
                    <a:lstStyle/>
                    <a:p>
                      <a:pPr algn="ctr">
                        <a:lnSpc>
                          <a:spcPts val="6299"/>
                        </a:lnSpc>
                        <a:defRPr/>
                      </a:pPr>
                      <a:r>
                        <a:rPr lang="en-US" sz="4500">
                          <a:solidFill>
                            <a:srgbClr val="526716"/>
                          </a:solidFill>
                          <a:latin typeface="Asap"/>
                          <a:ea typeface="Asap"/>
                          <a:cs typeface="Asap"/>
                          <a:sym typeface="Asap"/>
                        </a:rPr>
                        <a:t>01</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526716"/>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sap"/>
                          <a:ea typeface="Asap"/>
                          <a:cs typeface="Asap"/>
                          <a:sym typeface="Asap"/>
                        </a:rPr>
                        <a:t>Giới thiệu tổng quan về dự án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526716"/>
                      </a:solidFill>
                      <a:prstDash val="solid"/>
                      <a:round/>
                      <a:headEnd type="none" w="med" len="med"/>
                      <a:tailEnd type="none" w="med" len="med"/>
                    </a:lnB>
                  </a:tcPr>
                </a:tc>
                <a:extLst>
                  <a:ext uri="{0D108BD9-81ED-4DB2-BD59-A6C34878D82A}">
                    <a16:rowId xmlns:a16="http://schemas.microsoft.com/office/drawing/2014/main" val="10000"/>
                  </a:ext>
                </a:extLst>
              </a:tr>
              <a:tr h="1704735">
                <a:tc>
                  <a:txBody>
                    <a:bodyPr/>
                    <a:lstStyle/>
                    <a:p>
                      <a:pPr algn="ctr">
                        <a:lnSpc>
                          <a:spcPts val="6299"/>
                        </a:lnSpc>
                        <a:defRPr/>
                      </a:pPr>
                      <a:r>
                        <a:rPr lang="en-US" sz="4500">
                          <a:solidFill>
                            <a:srgbClr val="526716"/>
                          </a:solidFill>
                          <a:latin typeface="Asap"/>
                          <a:ea typeface="Asap"/>
                          <a:cs typeface="Asap"/>
                          <a:sym typeface="Asap"/>
                        </a:rPr>
                        <a:t>02</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26716"/>
                      </a:solidFill>
                      <a:prstDash val="solid"/>
                      <a:round/>
                      <a:headEnd type="none" w="med" len="med"/>
                      <a:tailEnd type="none" w="med" len="med"/>
                    </a:lnT>
                    <a:lnB w="9525" cap="flat" cmpd="sng" algn="ctr">
                      <a:solidFill>
                        <a:srgbClr val="526716"/>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sap"/>
                          <a:ea typeface="Asap"/>
                          <a:cs typeface="Asap"/>
                          <a:sym typeface="Asap"/>
                        </a:rPr>
                        <a:t>Kế hoạch thực hiện chi tiết dự án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26716"/>
                      </a:solidFill>
                      <a:prstDash val="solid"/>
                      <a:round/>
                      <a:headEnd type="none" w="med" len="med"/>
                      <a:tailEnd type="none" w="med" len="med"/>
                    </a:lnT>
                    <a:lnB w="9525" cap="flat" cmpd="sng" algn="ctr">
                      <a:solidFill>
                        <a:srgbClr val="526716"/>
                      </a:solidFill>
                      <a:prstDash val="solid"/>
                      <a:round/>
                      <a:headEnd type="none" w="med" len="med"/>
                      <a:tailEnd type="none" w="med" len="med"/>
                    </a:lnB>
                  </a:tcPr>
                </a:tc>
                <a:extLst>
                  <a:ext uri="{0D108BD9-81ED-4DB2-BD59-A6C34878D82A}">
                    <a16:rowId xmlns:a16="http://schemas.microsoft.com/office/drawing/2014/main" val="10001"/>
                  </a:ext>
                </a:extLst>
              </a:tr>
              <a:tr h="1690654">
                <a:tc>
                  <a:txBody>
                    <a:bodyPr/>
                    <a:lstStyle/>
                    <a:p>
                      <a:pPr algn="ctr">
                        <a:lnSpc>
                          <a:spcPts val="6299"/>
                        </a:lnSpc>
                        <a:defRPr/>
                      </a:pPr>
                      <a:r>
                        <a:rPr lang="en-US" sz="4500">
                          <a:solidFill>
                            <a:srgbClr val="526716"/>
                          </a:solidFill>
                          <a:latin typeface="Asap"/>
                          <a:ea typeface="Asap"/>
                          <a:cs typeface="Asap"/>
                          <a:sym typeface="Asap"/>
                        </a:rPr>
                        <a:t>03</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26716"/>
                      </a:solidFill>
                      <a:prstDash val="solid"/>
                      <a:round/>
                      <a:headEnd type="none" w="med" len="med"/>
                      <a:tailEnd type="none" w="med" len="med"/>
                    </a:lnT>
                    <a:lnB w="9525" cap="flat" cmpd="sng" algn="ctr">
                      <a:solidFill>
                        <a:srgbClr val="526716"/>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sap"/>
                          <a:ea typeface="Asap"/>
                          <a:cs typeface="Asap"/>
                          <a:sym typeface="Asap"/>
                        </a:rPr>
                        <a:t>Ước lượng quản lý dự án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26716"/>
                      </a:solidFill>
                      <a:prstDash val="solid"/>
                      <a:round/>
                      <a:headEnd type="none" w="med" len="med"/>
                      <a:tailEnd type="none" w="med" len="med"/>
                    </a:lnT>
                    <a:lnB w="9525" cap="flat" cmpd="sng" algn="ctr">
                      <a:solidFill>
                        <a:srgbClr val="526716"/>
                      </a:solidFill>
                      <a:prstDash val="solid"/>
                      <a:round/>
                      <a:headEnd type="none" w="med" len="med"/>
                      <a:tailEnd type="none" w="med" len="med"/>
                    </a:lnB>
                  </a:tcPr>
                </a:tc>
                <a:extLst>
                  <a:ext uri="{0D108BD9-81ED-4DB2-BD59-A6C34878D82A}">
                    <a16:rowId xmlns:a16="http://schemas.microsoft.com/office/drawing/2014/main" val="10002"/>
                  </a:ext>
                </a:extLst>
              </a:tr>
              <a:tr h="1690654">
                <a:tc>
                  <a:txBody>
                    <a:bodyPr/>
                    <a:lstStyle/>
                    <a:p>
                      <a:pPr algn="ctr">
                        <a:lnSpc>
                          <a:spcPts val="6299"/>
                        </a:lnSpc>
                        <a:defRPr/>
                      </a:pPr>
                      <a:r>
                        <a:rPr lang="en-US" sz="4500">
                          <a:solidFill>
                            <a:srgbClr val="526716"/>
                          </a:solidFill>
                          <a:latin typeface="Asap"/>
                          <a:ea typeface="Asap"/>
                          <a:cs typeface="Asap"/>
                          <a:sym typeface="Asap"/>
                        </a:rPr>
                        <a:t>04</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26716"/>
                      </a:solidFill>
                      <a:prstDash val="solid"/>
                      <a:round/>
                      <a:headEnd type="none" w="med" len="med"/>
                      <a:tailEnd type="none" w="med" len="med"/>
                    </a:lnT>
                    <a:lnB w="9525" cap="flat" cmpd="sng" algn="ctr">
                      <a:solidFill>
                        <a:srgbClr val="526716"/>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sap"/>
                          <a:ea typeface="Asap"/>
                          <a:cs typeface="Asap"/>
                          <a:sym typeface="Asap"/>
                        </a:rPr>
                        <a:t>Đánh giá kết quả quy trình làm dự án</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26716"/>
                      </a:solidFill>
                      <a:prstDash val="solid"/>
                      <a:round/>
                      <a:headEnd type="none" w="med" len="med"/>
                      <a:tailEnd type="none" w="med" len="med"/>
                    </a:lnT>
                    <a:lnB w="9525" cap="flat" cmpd="sng" algn="ctr">
                      <a:solidFill>
                        <a:srgbClr val="526716"/>
                      </a:solidFill>
                      <a:prstDash val="solid"/>
                      <a:round/>
                      <a:headEnd type="none" w="med" len="med"/>
                      <a:tailEnd type="none" w="med" len="med"/>
                    </a:lnB>
                  </a:tcPr>
                </a:tc>
                <a:extLst>
                  <a:ext uri="{0D108BD9-81ED-4DB2-BD59-A6C34878D82A}">
                    <a16:rowId xmlns:a16="http://schemas.microsoft.com/office/drawing/2014/main" val="10003"/>
                  </a:ext>
                </a:extLst>
              </a:tr>
              <a:tr h="1690654">
                <a:tc>
                  <a:txBody>
                    <a:bodyPr/>
                    <a:lstStyle/>
                    <a:p>
                      <a:pPr algn="ctr">
                        <a:lnSpc>
                          <a:spcPts val="6299"/>
                        </a:lnSpc>
                        <a:defRPr/>
                      </a:pPr>
                      <a:r>
                        <a:rPr lang="en-US" sz="4500">
                          <a:solidFill>
                            <a:srgbClr val="526716"/>
                          </a:solidFill>
                          <a:latin typeface="Asap"/>
                          <a:ea typeface="Asap"/>
                          <a:cs typeface="Asap"/>
                          <a:sym typeface="Asap"/>
                        </a:rPr>
                        <a:t>05</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26716"/>
                      </a:solidFill>
                      <a:prstDash val="solid"/>
                      <a:round/>
                      <a:headEnd type="none" w="med" len="med"/>
                      <a:tailEnd type="none" w="med" len="med"/>
                    </a:lnT>
                    <a:lnB w="9525" cap="flat" cmpd="sng" algn="ctr">
                      <a:solidFill>
                        <a:srgbClr val="526716"/>
                      </a:solidFill>
                      <a:prstDash val="solid"/>
                      <a:round/>
                      <a:headEnd type="none" w="med" len="med"/>
                      <a:tailEnd type="none" w="med" len="med"/>
                    </a:lnB>
                  </a:tcPr>
                </a:tc>
                <a:tc>
                  <a:txBody>
                    <a:bodyPr/>
                    <a:lstStyle/>
                    <a:p>
                      <a:pPr algn="l">
                        <a:lnSpc>
                          <a:spcPts val="4200"/>
                        </a:lnSpc>
                        <a:defRPr/>
                      </a:pPr>
                      <a:r>
                        <a:rPr lang="en-US" sz="3000" dirty="0">
                          <a:solidFill>
                            <a:srgbClr val="000000"/>
                          </a:solidFill>
                          <a:latin typeface="Asap"/>
                          <a:ea typeface="Asap"/>
                          <a:cs typeface="Asap"/>
                          <a:sym typeface="Asap"/>
                        </a:rPr>
                        <a:t>Tài </a:t>
                      </a:r>
                      <a:r>
                        <a:rPr lang="en-US" sz="3000" dirty="0" err="1">
                          <a:solidFill>
                            <a:srgbClr val="000000"/>
                          </a:solidFill>
                          <a:latin typeface="Asap"/>
                          <a:ea typeface="Asap"/>
                          <a:cs typeface="Asap"/>
                          <a:sym typeface="Asap"/>
                        </a:rPr>
                        <a:t>liệu</a:t>
                      </a:r>
                      <a:r>
                        <a:rPr lang="en-US" sz="3000" dirty="0">
                          <a:solidFill>
                            <a:srgbClr val="000000"/>
                          </a:solidFill>
                          <a:latin typeface="Asap"/>
                          <a:ea typeface="Asap"/>
                          <a:cs typeface="Asap"/>
                          <a:sym typeface="Asap"/>
                        </a:rPr>
                        <a:t> </a:t>
                      </a:r>
                      <a:r>
                        <a:rPr lang="en-US" sz="3000" dirty="0" err="1">
                          <a:solidFill>
                            <a:srgbClr val="000000"/>
                          </a:solidFill>
                          <a:latin typeface="Asap"/>
                          <a:ea typeface="Asap"/>
                          <a:cs typeface="Asap"/>
                          <a:sym typeface="Asap"/>
                        </a:rPr>
                        <a:t>tham</a:t>
                      </a:r>
                      <a:r>
                        <a:rPr lang="en-US" sz="3000" dirty="0">
                          <a:solidFill>
                            <a:srgbClr val="000000"/>
                          </a:solidFill>
                          <a:latin typeface="Asap"/>
                          <a:ea typeface="Asap"/>
                          <a:cs typeface="Asap"/>
                          <a:sym typeface="Asap"/>
                        </a:rPr>
                        <a:t> </a:t>
                      </a:r>
                      <a:r>
                        <a:rPr lang="en-US" sz="3000" dirty="0" err="1">
                          <a:solidFill>
                            <a:srgbClr val="000000"/>
                          </a:solidFill>
                          <a:latin typeface="Asap"/>
                          <a:ea typeface="Asap"/>
                          <a:cs typeface="Asap"/>
                          <a:sym typeface="Asap"/>
                        </a:rPr>
                        <a:t>khảo</a:t>
                      </a:r>
                      <a:endParaRPr lang="en-US" sz="1100" dirty="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526716"/>
                      </a:solidFill>
                      <a:prstDash val="solid"/>
                      <a:round/>
                      <a:headEnd type="none" w="med" len="med"/>
                      <a:tailEnd type="none" w="med" len="med"/>
                    </a:lnT>
                    <a:lnB w="9525" cap="flat" cmpd="sng" algn="ctr">
                      <a:solidFill>
                        <a:srgbClr val="526716"/>
                      </a:solidFill>
                      <a:prstDash val="solid"/>
                      <a:round/>
                      <a:headEnd type="none" w="med" len="med"/>
                      <a:tailEnd type="none" w="med" len="med"/>
                    </a:lnB>
                  </a:tcPr>
                </a:tc>
                <a:extLst>
                  <a:ext uri="{0D108BD9-81ED-4DB2-BD59-A6C34878D82A}">
                    <a16:rowId xmlns:a16="http://schemas.microsoft.com/office/drawing/2014/main" val="10004"/>
                  </a:ext>
                </a:extLst>
              </a:tr>
              <a:tr h="1697694">
                <a:tc>
                  <a:txBody>
                    <a:bodyPr/>
                    <a:lstStyle/>
                    <a:p>
                      <a:pPr algn="ctr">
                        <a:lnSpc>
                          <a:spcPts val="6299"/>
                        </a:lnSpc>
                        <a:defRPr/>
                      </a:pPr>
                      <a:r>
                        <a:rPr lang="en-US" sz="4500">
                          <a:solidFill>
                            <a:srgbClr val="526716"/>
                          </a:solidFill>
                          <a:latin typeface="Asap"/>
                          <a:ea typeface="Asap"/>
                          <a:cs typeface="Asap"/>
                          <a:sym typeface="Asap"/>
                        </a:rPr>
                        <a:t>06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9525" cap="flat" cmpd="sng" algn="ctr">
                      <a:solidFill>
                        <a:srgbClr val="526716"/>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4200"/>
                        </a:lnSpc>
                        <a:defRPr/>
                      </a:pPr>
                      <a:r>
                        <a:rPr lang="en-US" sz="3000" b="0" dirty="0" err="1">
                          <a:latin typeface="Asap" panose="020B0604020202020204" charset="0"/>
                        </a:rPr>
                        <a:t>Phụ</a:t>
                      </a:r>
                      <a:r>
                        <a:rPr lang="en-US" sz="3000" b="0" dirty="0">
                          <a:latin typeface="Asap" panose="020B0604020202020204" charset="0"/>
                        </a:rPr>
                        <a:t> </a:t>
                      </a:r>
                      <a:r>
                        <a:rPr lang="en-US" sz="3000" b="0" dirty="0" err="1">
                          <a:latin typeface="Asap" panose="020B0604020202020204" charset="0"/>
                        </a:rPr>
                        <a:t>lục</a:t>
                      </a:r>
                      <a:endParaRPr lang="en-US" sz="3000" b="0" dirty="0">
                        <a:latin typeface="Asap" panose="020B0604020202020204" charset="0"/>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9525" cap="flat" cmpd="sng" algn="ctr">
                      <a:solidFill>
                        <a:srgbClr val="526716"/>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Freeform 4"/>
          <p:cNvSpPr/>
          <p:nvPr/>
        </p:nvSpPr>
        <p:spPr>
          <a:xfrm>
            <a:off x="1532472" y="3735927"/>
            <a:ext cx="4473011" cy="5885540"/>
          </a:xfrm>
          <a:custGeom>
            <a:avLst/>
            <a:gdLst/>
            <a:ahLst/>
            <a:cxnLst/>
            <a:rect l="l" t="t" r="r" b="b"/>
            <a:pathLst>
              <a:path w="4473011" h="5885540">
                <a:moveTo>
                  <a:pt x="0" y="0"/>
                </a:moveTo>
                <a:lnTo>
                  <a:pt x="4473011" y="0"/>
                </a:lnTo>
                <a:lnTo>
                  <a:pt x="4473011" y="5885540"/>
                </a:lnTo>
                <a:lnTo>
                  <a:pt x="0" y="5885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532472" y="1114425"/>
            <a:ext cx="4473011" cy="1379896"/>
          </a:xfrm>
          <a:prstGeom prst="rect">
            <a:avLst/>
          </a:prstGeom>
        </p:spPr>
        <p:txBody>
          <a:bodyPr lIns="0" tIns="0" rIns="0" bIns="0" rtlCol="0" anchor="t">
            <a:spAutoFit/>
          </a:bodyPr>
          <a:lstStyle/>
          <a:p>
            <a:pPr algn="l">
              <a:lnSpc>
                <a:spcPts val="10618"/>
              </a:lnSpc>
            </a:pPr>
            <a:r>
              <a:rPr lang="en-US" sz="9653" b="1">
                <a:solidFill>
                  <a:srgbClr val="FFFFFF"/>
                </a:solidFill>
                <a:latin typeface="Asap Bold"/>
                <a:ea typeface="Asap Bold"/>
                <a:cs typeface="Asap Bold"/>
                <a:sym typeface="Asap Bold"/>
              </a:rPr>
              <a:t>Mục lục</a:t>
            </a:r>
          </a:p>
        </p:txBody>
      </p:sp>
      <p:sp>
        <p:nvSpPr>
          <p:cNvPr id="6" name="TextBox 6"/>
          <p:cNvSpPr txBox="1"/>
          <p:nvPr/>
        </p:nvSpPr>
        <p:spPr>
          <a:xfrm>
            <a:off x="1872874" y="2840577"/>
            <a:ext cx="3792208" cy="533400"/>
          </a:xfrm>
          <a:prstGeom prst="rect">
            <a:avLst/>
          </a:prstGeom>
        </p:spPr>
        <p:txBody>
          <a:bodyPr lIns="0" tIns="0" rIns="0" bIns="0" rtlCol="0" anchor="t">
            <a:spAutoFit/>
          </a:bodyPr>
          <a:lstStyle/>
          <a:p>
            <a:pPr algn="just">
              <a:lnSpc>
                <a:spcPts val="4110"/>
              </a:lnSpc>
            </a:pPr>
            <a:r>
              <a:rPr lang="en-US" sz="3425" b="1">
                <a:solidFill>
                  <a:srgbClr val="FFFFFF"/>
                </a:solidFill>
                <a:latin typeface="Asap Bold"/>
                <a:ea typeface="Asap Bold"/>
                <a:cs typeface="Asap Bold"/>
                <a:sym typeface="Asap Bold"/>
              </a:rPr>
              <a:t>Chủ điểm thảo luận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584123">
            <a:off x="16232402" y="-914759"/>
            <a:ext cx="2772262" cy="2772262"/>
          </a:xfrm>
          <a:custGeom>
            <a:avLst/>
            <a:gdLst/>
            <a:ahLst/>
            <a:cxnLst/>
            <a:rect l="l" t="t" r="r" b="b"/>
            <a:pathLst>
              <a:path w="2772262" h="2772262">
                <a:moveTo>
                  <a:pt x="0" y="0"/>
                </a:moveTo>
                <a:lnTo>
                  <a:pt x="2772262" y="0"/>
                </a:lnTo>
                <a:lnTo>
                  <a:pt x="2772262" y="2772262"/>
                </a:lnTo>
                <a:lnTo>
                  <a:pt x="0" y="2772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1932179" y="920355"/>
            <a:ext cx="5686354" cy="639445"/>
          </a:xfrm>
          <a:prstGeom prst="rect">
            <a:avLst/>
          </a:prstGeom>
        </p:spPr>
        <p:txBody>
          <a:bodyPr lIns="0" tIns="0" rIns="0" bIns="0" rtlCol="0" anchor="t">
            <a:spAutoFit/>
          </a:bodyPr>
          <a:lstStyle/>
          <a:p>
            <a:pPr algn="l">
              <a:lnSpc>
                <a:spcPts val="2554"/>
              </a:lnSpc>
            </a:pPr>
            <a:r>
              <a:rPr lang="en-US" sz="1824" b="1">
                <a:solidFill>
                  <a:srgbClr val="FFFFFF"/>
                </a:solidFill>
                <a:latin typeface="Cabin Medium"/>
                <a:ea typeface="Cabin Medium"/>
                <a:cs typeface="Cabin Medium"/>
                <a:sym typeface="Cabin Medium"/>
              </a:rPr>
              <a:t>Ngày và Thời gian: 01/06/2025, 10:00 sáng</a:t>
            </a:r>
          </a:p>
          <a:p>
            <a:pPr algn="l">
              <a:lnSpc>
                <a:spcPts val="2554"/>
              </a:lnSpc>
            </a:pPr>
            <a:r>
              <a:rPr lang="en-US" sz="1824" b="1">
                <a:solidFill>
                  <a:srgbClr val="FFFFFF"/>
                </a:solidFill>
                <a:latin typeface="Cabin Medium"/>
                <a:ea typeface="Cabin Medium"/>
                <a:cs typeface="Cabin Medium"/>
                <a:sym typeface="Cabin Medium"/>
              </a:rPr>
              <a:t>Người tham dự: Ánh, Vinh, Phan, Thành và Biên</a:t>
            </a:r>
          </a:p>
        </p:txBody>
      </p:sp>
      <p:sp>
        <p:nvSpPr>
          <p:cNvPr id="4" name="TextBox 4"/>
          <p:cNvSpPr txBox="1"/>
          <p:nvPr/>
        </p:nvSpPr>
        <p:spPr>
          <a:xfrm>
            <a:off x="332257" y="1180275"/>
            <a:ext cx="2258452" cy="1243965"/>
          </a:xfrm>
          <a:prstGeom prst="rect">
            <a:avLst/>
          </a:prstGeom>
        </p:spPr>
        <p:txBody>
          <a:bodyPr lIns="0" tIns="0" rIns="0" bIns="0" rtlCol="0" anchor="t">
            <a:spAutoFit/>
          </a:bodyPr>
          <a:lstStyle/>
          <a:p>
            <a:pPr algn="ctr">
              <a:lnSpc>
                <a:spcPts val="3359"/>
              </a:lnSpc>
              <a:spcBef>
                <a:spcPct val="0"/>
              </a:spcBef>
            </a:pPr>
            <a:r>
              <a:rPr lang="en-US" sz="2400" b="1" dirty="0">
                <a:solidFill>
                  <a:srgbClr val="003B31"/>
                </a:solidFill>
                <a:latin typeface="Cabin Semi-Bold"/>
                <a:ea typeface="Cabin Semi-Bold"/>
                <a:cs typeface="Cabin Semi-Bold"/>
                <a:sym typeface="Cabin Semi-Bold"/>
              </a:rPr>
              <a:t>Chi </a:t>
            </a:r>
            <a:r>
              <a:rPr lang="en-US" sz="2400" b="1" dirty="0" err="1">
                <a:solidFill>
                  <a:srgbClr val="003B31"/>
                </a:solidFill>
                <a:latin typeface="Cabin Semi-Bold"/>
                <a:ea typeface="Cabin Semi-Bold"/>
                <a:cs typeface="Cabin Semi-Bold"/>
                <a:sym typeface="Cabin Semi-Bold"/>
              </a:rPr>
              <a:t>phí</a:t>
            </a:r>
            <a:r>
              <a:rPr lang="en-US" sz="2400" b="1" dirty="0">
                <a:solidFill>
                  <a:srgbClr val="003B31"/>
                </a:solidFill>
                <a:latin typeface="Cabin Semi-Bold"/>
                <a:ea typeface="Cabin Semi-Bold"/>
                <a:cs typeface="Cabin Semi-Bold"/>
                <a:sym typeface="Cabin Semi-Bold"/>
              </a:rPr>
              <a:t> </a:t>
            </a:r>
            <a:r>
              <a:rPr lang="en-US" sz="2400" b="1" dirty="0" err="1">
                <a:solidFill>
                  <a:srgbClr val="003B31"/>
                </a:solidFill>
                <a:latin typeface="Cabin Semi-Bold"/>
                <a:ea typeface="Cabin Semi-Bold"/>
                <a:cs typeface="Cabin Semi-Bold"/>
                <a:sym typeface="Cabin Semi-Bold"/>
              </a:rPr>
              <a:t>phát</a:t>
            </a:r>
            <a:r>
              <a:rPr lang="en-US" sz="2400" b="1" dirty="0">
                <a:solidFill>
                  <a:srgbClr val="003B31"/>
                </a:solidFill>
                <a:latin typeface="Cabin Semi-Bold"/>
                <a:ea typeface="Cabin Semi-Bold"/>
                <a:cs typeface="Cabin Semi-Bold"/>
                <a:sym typeface="Cabin Semi-Bold"/>
              </a:rPr>
              <a:t> </a:t>
            </a:r>
            <a:r>
              <a:rPr lang="en-US" sz="2400" b="1" dirty="0" err="1">
                <a:solidFill>
                  <a:srgbClr val="003B31"/>
                </a:solidFill>
                <a:latin typeface="Cabin Semi-Bold"/>
                <a:ea typeface="Cabin Semi-Bold"/>
                <a:cs typeface="Cabin Semi-Bold"/>
                <a:sym typeface="Cabin Semi-Bold"/>
              </a:rPr>
              <a:t>triển</a:t>
            </a:r>
            <a:r>
              <a:rPr lang="en-US" sz="2400" b="1" dirty="0">
                <a:solidFill>
                  <a:srgbClr val="003B31"/>
                </a:solidFill>
                <a:latin typeface="Cabin Semi-Bold"/>
                <a:ea typeface="Cabin Semi-Bold"/>
                <a:cs typeface="Cabin Semi-Bold"/>
                <a:sym typeface="Cabin Semi-Bold"/>
              </a:rPr>
              <a:t> </a:t>
            </a:r>
            <a:r>
              <a:rPr lang="en-US" sz="2400" b="1" dirty="0" err="1">
                <a:solidFill>
                  <a:srgbClr val="003B31"/>
                </a:solidFill>
                <a:latin typeface="Cabin Semi-Bold"/>
                <a:ea typeface="Cabin Semi-Bold"/>
                <a:cs typeface="Cabin Semi-Bold"/>
                <a:sym typeface="Cabin Semi-Bold"/>
              </a:rPr>
              <a:t>phần</a:t>
            </a:r>
            <a:r>
              <a:rPr lang="en-US" sz="2400" b="1" dirty="0">
                <a:solidFill>
                  <a:srgbClr val="003B31"/>
                </a:solidFill>
                <a:latin typeface="Cabin Semi-Bold"/>
                <a:ea typeface="Cabin Semi-Bold"/>
                <a:cs typeface="Cabin Semi-Bold"/>
                <a:sym typeface="Cabin Semi-Bold"/>
              </a:rPr>
              <a:t> </a:t>
            </a:r>
            <a:r>
              <a:rPr lang="en-US" sz="2400" b="1" dirty="0" err="1">
                <a:solidFill>
                  <a:srgbClr val="003B31"/>
                </a:solidFill>
                <a:latin typeface="Cabin Semi-Bold"/>
                <a:ea typeface="Cabin Semi-Bold"/>
                <a:cs typeface="Cabin Semi-Bold"/>
                <a:sym typeface="Cabin Semi-Bold"/>
              </a:rPr>
              <a:t>mềm</a:t>
            </a:r>
            <a:r>
              <a:rPr lang="en-US" sz="2400" b="1" dirty="0">
                <a:solidFill>
                  <a:srgbClr val="003B31"/>
                </a:solidFill>
                <a:latin typeface="Cabin Semi-Bold"/>
                <a:ea typeface="Cabin Semi-Bold"/>
                <a:cs typeface="Cabin Semi-Bold"/>
                <a:sym typeface="Cabin Semi-Bold"/>
              </a:rPr>
              <a:t>: 120 </a:t>
            </a:r>
            <a:r>
              <a:rPr lang="en-US" sz="2400" b="1" dirty="0" err="1">
                <a:solidFill>
                  <a:srgbClr val="003B31"/>
                </a:solidFill>
                <a:latin typeface="Cabin Semi-Bold"/>
                <a:ea typeface="Cabin Semi-Bold"/>
                <a:cs typeface="Cabin Semi-Bold"/>
                <a:sym typeface="Cabin Semi-Bold"/>
              </a:rPr>
              <a:t>triệu</a:t>
            </a:r>
            <a:r>
              <a:rPr lang="en-US" sz="2400" b="1" dirty="0">
                <a:solidFill>
                  <a:srgbClr val="003B31"/>
                </a:solidFill>
                <a:latin typeface="Cabin Semi-Bold"/>
                <a:ea typeface="Cabin Semi-Bold"/>
                <a:cs typeface="Cabin Semi-Bold"/>
                <a:sym typeface="Cabin Semi-Bold"/>
              </a:rPr>
              <a:t> </a:t>
            </a:r>
            <a:r>
              <a:rPr lang="en-US" sz="2400" b="1" dirty="0" err="1">
                <a:solidFill>
                  <a:srgbClr val="003B31"/>
                </a:solidFill>
                <a:latin typeface="Cabin Semi-Bold"/>
                <a:ea typeface="Cabin Semi-Bold"/>
                <a:cs typeface="Cabin Semi-Bold"/>
                <a:sym typeface="Cabin Semi-Bold"/>
              </a:rPr>
              <a:t>đồng</a:t>
            </a:r>
            <a:endParaRPr lang="en-US" sz="2400" b="1" dirty="0">
              <a:solidFill>
                <a:srgbClr val="003B31"/>
              </a:solidFill>
              <a:latin typeface="Cabin Semi-Bold"/>
              <a:ea typeface="Cabin Semi-Bold"/>
              <a:cs typeface="Cabin Semi-Bold"/>
              <a:sym typeface="Cabin Semi-Bold"/>
            </a:endParaRPr>
          </a:p>
        </p:txBody>
      </p:sp>
      <p:sp>
        <p:nvSpPr>
          <p:cNvPr id="5" name="TextBox 5"/>
          <p:cNvSpPr txBox="1"/>
          <p:nvPr/>
        </p:nvSpPr>
        <p:spPr>
          <a:xfrm>
            <a:off x="3263197" y="1104529"/>
            <a:ext cx="2504733" cy="824865"/>
          </a:xfrm>
          <a:prstGeom prst="rect">
            <a:avLst/>
          </a:prstGeom>
        </p:spPr>
        <p:txBody>
          <a:bodyPr lIns="0" tIns="0" rIns="0" bIns="0" rtlCol="0" anchor="t">
            <a:spAutoFit/>
          </a:bodyPr>
          <a:lstStyle/>
          <a:p>
            <a:pPr algn="ctr">
              <a:lnSpc>
                <a:spcPts val="3359"/>
              </a:lnSpc>
              <a:spcBef>
                <a:spcPct val="0"/>
              </a:spcBef>
            </a:pPr>
            <a:r>
              <a:rPr lang="en-US" sz="2400" b="1" dirty="0">
                <a:solidFill>
                  <a:srgbClr val="003B31"/>
                </a:solidFill>
                <a:latin typeface="Cabin Semi-Bold"/>
                <a:ea typeface="Cabin Semi-Bold"/>
                <a:cs typeface="Cabin Semi-Bold"/>
                <a:sym typeface="Cabin Semi-Bold"/>
              </a:rPr>
              <a:t>Chi </a:t>
            </a:r>
            <a:r>
              <a:rPr lang="en-US" sz="2400" b="1" dirty="0" err="1">
                <a:solidFill>
                  <a:srgbClr val="003B31"/>
                </a:solidFill>
                <a:latin typeface="Cabin Semi-Bold"/>
                <a:ea typeface="Cabin Semi-Bold"/>
                <a:cs typeface="Cabin Semi-Bold"/>
                <a:sym typeface="Cabin Semi-Bold"/>
              </a:rPr>
              <a:t>phí</a:t>
            </a:r>
            <a:r>
              <a:rPr lang="en-US" sz="2400" b="1" dirty="0">
                <a:solidFill>
                  <a:srgbClr val="003B31"/>
                </a:solidFill>
                <a:latin typeface="Cabin Semi-Bold"/>
                <a:ea typeface="Cabin Semi-Bold"/>
                <a:cs typeface="Cabin Semi-Bold"/>
                <a:sym typeface="Cabin Semi-Bold"/>
              </a:rPr>
              <a:t> </a:t>
            </a:r>
            <a:r>
              <a:rPr lang="en-US" sz="2400" b="1" dirty="0" err="1">
                <a:solidFill>
                  <a:srgbClr val="003B31"/>
                </a:solidFill>
                <a:latin typeface="Cabin Semi-Bold"/>
                <a:ea typeface="Cabin Semi-Bold"/>
                <a:cs typeface="Cabin Semi-Bold"/>
                <a:sym typeface="Cabin Semi-Bold"/>
              </a:rPr>
              <a:t>cơ</a:t>
            </a:r>
            <a:r>
              <a:rPr lang="en-US" sz="2400" b="1" dirty="0">
                <a:solidFill>
                  <a:srgbClr val="003B31"/>
                </a:solidFill>
                <a:latin typeface="Cabin Semi-Bold"/>
                <a:ea typeface="Cabin Semi-Bold"/>
                <a:cs typeface="Cabin Semi-Bold"/>
                <a:sym typeface="Cabin Semi-Bold"/>
              </a:rPr>
              <a:t> </a:t>
            </a:r>
            <a:r>
              <a:rPr lang="en-US" sz="2400" b="1" dirty="0" err="1">
                <a:solidFill>
                  <a:srgbClr val="003B31"/>
                </a:solidFill>
                <a:latin typeface="Cabin Semi-Bold"/>
                <a:ea typeface="Cabin Semi-Bold"/>
                <a:cs typeface="Cabin Semi-Bold"/>
                <a:sym typeface="Cabin Semi-Bold"/>
              </a:rPr>
              <a:t>sở</a:t>
            </a:r>
            <a:r>
              <a:rPr lang="en-US" sz="2400" b="1" dirty="0">
                <a:solidFill>
                  <a:srgbClr val="003B31"/>
                </a:solidFill>
                <a:latin typeface="Cabin Semi-Bold"/>
                <a:ea typeface="Cabin Semi-Bold"/>
                <a:cs typeface="Cabin Semi-Bold"/>
                <a:sym typeface="Cabin Semi-Bold"/>
              </a:rPr>
              <a:t> </a:t>
            </a:r>
            <a:r>
              <a:rPr lang="en-US" sz="2400" b="1" dirty="0" err="1">
                <a:solidFill>
                  <a:srgbClr val="003B31"/>
                </a:solidFill>
                <a:latin typeface="Cabin Semi-Bold"/>
                <a:ea typeface="Cabin Semi-Bold"/>
                <a:cs typeface="Cabin Semi-Bold"/>
                <a:sym typeface="Cabin Semi-Bold"/>
              </a:rPr>
              <a:t>hạ</a:t>
            </a:r>
            <a:r>
              <a:rPr lang="en-US" sz="2400" b="1" dirty="0">
                <a:solidFill>
                  <a:srgbClr val="003B31"/>
                </a:solidFill>
                <a:latin typeface="Cabin Semi-Bold"/>
                <a:ea typeface="Cabin Semi-Bold"/>
                <a:cs typeface="Cabin Semi-Bold"/>
                <a:sym typeface="Cabin Semi-Bold"/>
              </a:rPr>
              <a:t> </a:t>
            </a:r>
            <a:r>
              <a:rPr lang="en-US" sz="2400" b="1" dirty="0" err="1">
                <a:solidFill>
                  <a:srgbClr val="003B31"/>
                </a:solidFill>
                <a:latin typeface="Cabin Semi-Bold"/>
                <a:ea typeface="Cabin Semi-Bold"/>
                <a:cs typeface="Cabin Semi-Bold"/>
                <a:sym typeface="Cabin Semi-Bold"/>
              </a:rPr>
              <a:t>tầng</a:t>
            </a:r>
            <a:r>
              <a:rPr lang="en-US" sz="2400" b="1" dirty="0">
                <a:solidFill>
                  <a:srgbClr val="003B31"/>
                </a:solidFill>
                <a:latin typeface="Cabin Semi-Bold"/>
                <a:ea typeface="Cabin Semi-Bold"/>
                <a:cs typeface="Cabin Semi-Bold"/>
                <a:sym typeface="Cabin Semi-Bold"/>
              </a:rPr>
              <a:t>: 25 </a:t>
            </a:r>
            <a:r>
              <a:rPr lang="en-US" sz="2400" b="1" dirty="0" err="1">
                <a:solidFill>
                  <a:srgbClr val="003B31"/>
                </a:solidFill>
                <a:latin typeface="Cabin Semi-Bold"/>
                <a:ea typeface="Cabin Semi-Bold"/>
                <a:cs typeface="Cabin Semi-Bold"/>
                <a:sym typeface="Cabin Semi-Bold"/>
              </a:rPr>
              <a:t>triệu</a:t>
            </a:r>
            <a:r>
              <a:rPr lang="en-US" sz="2400" b="1" dirty="0">
                <a:solidFill>
                  <a:srgbClr val="003B31"/>
                </a:solidFill>
                <a:latin typeface="Cabin Semi-Bold"/>
                <a:ea typeface="Cabin Semi-Bold"/>
                <a:cs typeface="Cabin Semi-Bold"/>
                <a:sym typeface="Cabin Semi-Bold"/>
              </a:rPr>
              <a:t> </a:t>
            </a:r>
            <a:r>
              <a:rPr lang="en-US" sz="2400" b="1" dirty="0" err="1">
                <a:solidFill>
                  <a:srgbClr val="003B31"/>
                </a:solidFill>
                <a:latin typeface="Cabin Semi-Bold"/>
                <a:ea typeface="Cabin Semi-Bold"/>
                <a:cs typeface="Cabin Semi-Bold"/>
                <a:sym typeface="Cabin Semi-Bold"/>
              </a:rPr>
              <a:t>đồng</a:t>
            </a:r>
            <a:endParaRPr lang="en-US" sz="2400" b="1" dirty="0">
              <a:solidFill>
                <a:srgbClr val="003B31"/>
              </a:solidFill>
              <a:latin typeface="Cabin Semi-Bold"/>
              <a:ea typeface="Cabin Semi-Bold"/>
              <a:cs typeface="Cabin Semi-Bold"/>
              <a:sym typeface="Cabin Semi-Bold"/>
            </a:endParaRPr>
          </a:p>
        </p:txBody>
      </p:sp>
      <p:sp>
        <p:nvSpPr>
          <p:cNvPr id="6" name="TextBox 6"/>
          <p:cNvSpPr txBox="1"/>
          <p:nvPr/>
        </p:nvSpPr>
        <p:spPr>
          <a:xfrm>
            <a:off x="15240" y="3188856"/>
            <a:ext cx="2892487" cy="4365625"/>
          </a:xfrm>
          <a:prstGeom prst="rect">
            <a:avLst/>
          </a:prstGeom>
        </p:spPr>
        <p:txBody>
          <a:bodyPr lIns="0" tIns="0" rIns="0" bIns="0" rtlCol="0" anchor="t">
            <a:spAutoFit/>
          </a:bodyPr>
          <a:lstStyle/>
          <a:p>
            <a:pPr marL="539749" lvl="1" indent="-269875" algn="l">
              <a:lnSpc>
                <a:spcPts val="3499"/>
              </a:lnSpc>
              <a:buFont typeface="Arial"/>
              <a:buChar char="•"/>
            </a:pPr>
            <a:r>
              <a:rPr lang="en-US" sz="2499" dirty="0" err="1">
                <a:solidFill>
                  <a:srgbClr val="000000"/>
                </a:solidFill>
                <a:latin typeface="Asap"/>
                <a:ea typeface="Asap"/>
                <a:cs typeface="Asap"/>
                <a:sym typeface="Asap"/>
              </a:rPr>
              <a:t>Phân</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tích</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yêu</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cầu</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và</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thiết</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kế</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hệ</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thống</a:t>
            </a:r>
            <a:r>
              <a:rPr lang="en-US" sz="2499" dirty="0">
                <a:solidFill>
                  <a:srgbClr val="000000"/>
                </a:solidFill>
                <a:latin typeface="Asap"/>
                <a:ea typeface="Asap"/>
                <a:cs typeface="Asap"/>
                <a:sym typeface="Asap"/>
              </a:rPr>
              <a:t>: 30 </a:t>
            </a:r>
            <a:r>
              <a:rPr lang="en-US" sz="2499" dirty="0" err="1">
                <a:solidFill>
                  <a:srgbClr val="000000"/>
                </a:solidFill>
                <a:latin typeface="Asap"/>
                <a:ea typeface="Asap"/>
                <a:cs typeface="Asap"/>
                <a:sym typeface="Asap"/>
              </a:rPr>
              <a:t>triệu</a:t>
            </a:r>
            <a:endParaRPr lang="en-US" sz="2499" dirty="0">
              <a:solidFill>
                <a:srgbClr val="000000"/>
              </a:solidFill>
              <a:latin typeface="Asap"/>
              <a:ea typeface="Asap"/>
              <a:cs typeface="Asap"/>
              <a:sym typeface="Asap"/>
            </a:endParaRPr>
          </a:p>
          <a:p>
            <a:pPr marL="539749" lvl="1" indent="-269875" algn="l">
              <a:lnSpc>
                <a:spcPts val="3499"/>
              </a:lnSpc>
              <a:buFont typeface="Arial"/>
              <a:buChar char="•"/>
            </a:pPr>
            <a:r>
              <a:rPr lang="en-US" sz="2499" dirty="0" err="1">
                <a:solidFill>
                  <a:srgbClr val="000000"/>
                </a:solidFill>
                <a:latin typeface="Asap"/>
                <a:ea typeface="Asap"/>
                <a:cs typeface="Asap"/>
                <a:sym typeface="Asap"/>
              </a:rPr>
              <a:t>Lập</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trình</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và</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phát</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triển</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tính</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năng</a:t>
            </a:r>
            <a:r>
              <a:rPr lang="en-US" sz="2499" dirty="0">
                <a:solidFill>
                  <a:srgbClr val="000000"/>
                </a:solidFill>
                <a:latin typeface="Asap"/>
                <a:ea typeface="Asap"/>
                <a:cs typeface="Asap"/>
                <a:sym typeface="Asap"/>
              </a:rPr>
              <a:t>: 70 </a:t>
            </a:r>
            <a:r>
              <a:rPr lang="en-US" sz="2499" dirty="0" err="1">
                <a:solidFill>
                  <a:srgbClr val="000000"/>
                </a:solidFill>
                <a:latin typeface="Asap"/>
                <a:ea typeface="Asap"/>
                <a:cs typeface="Asap"/>
                <a:sym typeface="Asap"/>
              </a:rPr>
              <a:t>triệu</a:t>
            </a:r>
            <a:endParaRPr lang="en-US" sz="2499" dirty="0">
              <a:solidFill>
                <a:srgbClr val="000000"/>
              </a:solidFill>
              <a:latin typeface="Asap"/>
              <a:ea typeface="Asap"/>
              <a:cs typeface="Asap"/>
              <a:sym typeface="Asap"/>
            </a:endParaRPr>
          </a:p>
          <a:p>
            <a:pPr marL="539749" lvl="1" indent="-269875" algn="l">
              <a:lnSpc>
                <a:spcPts val="3499"/>
              </a:lnSpc>
              <a:buFont typeface="Arial"/>
              <a:buChar char="•"/>
            </a:pPr>
            <a:r>
              <a:rPr lang="en-US" sz="2499" dirty="0" err="1">
                <a:solidFill>
                  <a:srgbClr val="000000"/>
                </a:solidFill>
                <a:latin typeface="Asap"/>
                <a:ea typeface="Asap"/>
                <a:cs typeface="Asap"/>
                <a:sym typeface="Asap"/>
              </a:rPr>
              <a:t>Kiểm</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thử</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và</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sửa</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lỗi</a:t>
            </a:r>
            <a:r>
              <a:rPr lang="en-US" sz="2499" dirty="0">
                <a:solidFill>
                  <a:srgbClr val="000000"/>
                </a:solidFill>
                <a:latin typeface="Asap"/>
                <a:ea typeface="Asap"/>
                <a:cs typeface="Asap"/>
                <a:sym typeface="Asap"/>
              </a:rPr>
              <a:t>: 20 </a:t>
            </a:r>
            <a:r>
              <a:rPr lang="en-US" sz="2499" dirty="0" err="1">
                <a:solidFill>
                  <a:srgbClr val="000000"/>
                </a:solidFill>
                <a:latin typeface="Asap"/>
                <a:ea typeface="Asap"/>
                <a:cs typeface="Asap"/>
                <a:sym typeface="Asap"/>
              </a:rPr>
              <a:t>triệu</a:t>
            </a:r>
            <a:endParaRPr lang="en-US" sz="2499" dirty="0">
              <a:solidFill>
                <a:srgbClr val="000000"/>
              </a:solidFill>
              <a:latin typeface="Asap"/>
              <a:ea typeface="Asap"/>
              <a:cs typeface="Asap"/>
              <a:sym typeface="Asap"/>
            </a:endParaRPr>
          </a:p>
          <a:p>
            <a:pPr algn="l">
              <a:lnSpc>
                <a:spcPts val="3499"/>
              </a:lnSpc>
            </a:pPr>
            <a:endParaRPr lang="en-US" sz="2499" dirty="0">
              <a:solidFill>
                <a:srgbClr val="000000"/>
              </a:solidFill>
              <a:latin typeface="Asap"/>
              <a:ea typeface="Asap"/>
              <a:cs typeface="Asap"/>
              <a:sym typeface="Asap"/>
            </a:endParaRPr>
          </a:p>
        </p:txBody>
      </p:sp>
      <p:sp>
        <p:nvSpPr>
          <p:cNvPr id="7" name="TextBox 7"/>
          <p:cNvSpPr txBox="1"/>
          <p:nvPr/>
        </p:nvSpPr>
        <p:spPr>
          <a:xfrm>
            <a:off x="2907727" y="3261565"/>
            <a:ext cx="2587687" cy="3927476"/>
          </a:xfrm>
          <a:prstGeom prst="rect">
            <a:avLst/>
          </a:prstGeom>
        </p:spPr>
        <p:txBody>
          <a:bodyPr lIns="0" tIns="0" rIns="0" bIns="0" rtlCol="0" anchor="t">
            <a:spAutoFit/>
          </a:bodyPr>
          <a:lstStyle/>
          <a:p>
            <a:pPr marL="539745" lvl="1" indent="-269872" algn="l">
              <a:lnSpc>
                <a:spcPts val="3499"/>
              </a:lnSpc>
              <a:spcBef>
                <a:spcPct val="0"/>
              </a:spcBef>
              <a:buFont typeface="Arial"/>
              <a:buChar char="•"/>
            </a:pPr>
            <a:r>
              <a:rPr lang="en-US" sz="2499" dirty="0" err="1">
                <a:solidFill>
                  <a:srgbClr val="000000"/>
                </a:solidFill>
                <a:latin typeface="Asap"/>
                <a:ea typeface="Asap"/>
                <a:cs typeface="Asap"/>
                <a:sym typeface="Asap"/>
              </a:rPr>
              <a:t>Máy</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chủ</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và</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lưu</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trữ</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dữ</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liệu</a:t>
            </a:r>
            <a:r>
              <a:rPr lang="en-US" sz="2499" u="none" dirty="0">
                <a:solidFill>
                  <a:srgbClr val="000000"/>
                </a:solidFill>
                <a:latin typeface="Asap"/>
                <a:ea typeface="Asap"/>
                <a:cs typeface="Asap"/>
                <a:sym typeface="Asap"/>
              </a:rPr>
              <a:t> (hosting, domain): 15 </a:t>
            </a:r>
            <a:r>
              <a:rPr lang="en-US" sz="2499" u="none" dirty="0" err="1">
                <a:solidFill>
                  <a:srgbClr val="000000"/>
                </a:solidFill>
                <a:latin typeface="Asap"/>
                <a:ea typeface="Asap"/>
                <a:cs typeface="Asap"/>
                <a:sym typeface="Asap"/>
              </a:rPr>
              <a:t>triệu</a:t>
            </a:r>
            <a:endParaRPr lang="en-US" sz="2499" u="none" dirty="0">
              <a:solidFill>
                <a:srgbClr val="000000"/>
              </a:solidFill>
              <a:latin typeface="Asap"/>
              <a:ea typeface="Asap"/>
              <a:cs typeface="Asap"/>
              <a:sym typeface="Asap"/>
            </a:endParaRPr>
          </a:p>
          <a:p>
            <a:pPr marL="539745" lvl="1" indent="-269872" algn="l">
              <a:lnSpc>
                <a:spcPts val="3499"/>
              </a:lnSpc>
              <a:spcBef>
                <a:spcPct val="0"/>
              </a:spcBef>
              <a:buFont typeface="Arial"/>
              <a:buChar char="•"/>
            </a:pPr>
            <a:r>
              <a:rPr lang="en-US" sz="2499" u="none" dirty="0" err="1">
                <a:solidFill>
                  <a:srgbClr val="000000"/>
                </a:solidFill>
                <a:latin typeface="Asap"/>
                <a:ea typeface="Asap"/>
                <a:cs typeface="Asap"/>
                <a:sym typeface="Asap"/>
              </a:rPr>
              <a:t>Hệ</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thống</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bảo</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mật</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và</a:t>
            </a:r>
            <a:r>
              <a:rPr lang="en-US" sz="2499" u="none" dirty="0">
                <a:solidFill>
                  <a:srgbClr val="000000"/>
                </a:solidFill>
                <a:latin typeface="Asap"/>
                <a:ea typeface="Asap"/>
                <a:cs typeface="Asap"/>
                <a:sym typeface="Asap"/>
              </a:rPr>
              <a:t> an </a:t>
            </a:r>
            <a:r>
              <a:rPr lang="en-US" sz="2499" u="none" dirty="0" err="1">
                <a:solidFill>
                  <a:srgbClr val="000000"/>
                </a:solidFill>
                <a:latin typeface="Asap"/>
                <a:ea typeface="Asap"/>
                <a:cs typeface="Asap"/>
                <a:sym typeface="Asap"/>
              </a:rPr>
              <a:t>toàn</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thông</a:t>
            </a:r>
            <a:r>
              <a:rPr lang="en-US" sz="2499" u="none" dirty="0">
                <a:solidFill>
                  <a:srgbClr val="000000"/>
                </a:solidFill>
                <a:latin typeface="Asap"/>
                <a:ea typeface="Asap"/>
                <a:cs typeface="Asap"/>
                <a:sym typeface="Asap"/>
              </a:rPr>
              <a:t> tin: 10 </a:t>
            </a:r>
            <a:r>
              <a:rPr lang="en-US" sz="2499" u="none" dirty="0" err="1">
                <a:solidFill>
                  <a:srgbClr val="000000"/>
                </a:solidFill>
                <a:latin typeface="Asap"/>
                <a:ea typeface="Asap"/>
                <a:cs typeface="Asap"/>
                <a:sym typeface="Asap"/>
              </a:rPr>
              <a:t>triệu</a:t>
            </a:r>
            <a:endParaRPr lang="en-US" sz="2499" u="none" dirty="0">
              <a:solidFill>
                <a:srgbClr val="000000"/>
              </a:solidFill>
              <a:latin typeface="Asap"/>
              <a:ea typeface="Asap"/>
              <a:cs typeface="Asap"/>
              <a:sym typeface="Asap"/>
            </a:endParaRPr>
          </a:p>
        </p:txBody>
      </p:sp>
      <p:sp>
        <p:nvSpPr>
          <p:cNvPr id="8" name="TextBox 8"/>
          <p:cNvSpPr txBox="1"/>
          <p:nvPr/>
        </p:nvSpPr>
        <p:spPr>
          <a:xfrm>
            <a:off x="6238283" y="1018350"/>
            <a:ext cx="2428030" cy="1243965"/>
          </a:xfrm>
          <a:prstGeom prst="rect">
            <a:avLst/>
          </a:prstGeom>
        </p:spPr>
        <p:txBody>
          <a:bodyPr lIns="0" tIns="0" rIns="0" bIns="0" rtlCol="0" anchor="t">
            <a:spAutoFit/>
          </a:bodyPr>
          <a:lstStyle/>
          <a:p>
            <a:pPr algn="ctr">
              <a:lnSpc>
                <a:spcPts val="3359"/>
              </a:lnSpc>
              <a:spcBef>
                <a:spcPct val="0"/>
              </a:spcBef>
            </a:pPr>
            <a:r>
              <a:rPr lang="en-US" sz="2400" b="1">
                <a:solidFill>
                  <a:srgbClr val="003B31"/>
                </a:solidFill>
                <a:latin typeface="Cabin Semi-Bold"/>
                <a:ea typeface="Cabin Semi-Bold"/>
                <a:cs typeface="Cabin Semi-Bold"/>
                <a:sym typeface="Cabin Semi-Bold"/>
              </a:rPr>
              <a:t>Chi phí vận hành và quản lý dự án: 25 triệu đồng</a:t>
            </a:r>
          </a:p>
        </p:txBody>
      </p:sp>
      <p:sp>
        <p:nvSpPr>
          <p:cNvPr id="9" name="TextBox 9"/>
          <p:cNvSpPr txBox="1"/>
          <p:nvPr/>
        </p:nvSpPr>
        <p:spPr>
          <a:xfrm>
            <a:off x="6114837" y="2976690"/>
            <a:ext cx="2587687" cy="3051175"/>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a:solidFill>
                  <a:srgbClr val="000000"/>
                </a:solidFill>
                <a:latin typeface="Asap"/>
                <a:ea typeface="Asap"/>
                <a:cs typeface="Asap"/>
                <a:sym typeface="Asap"/>
              </a:rPr>
              <a:t>Q</a:t>
            </a:r>
            <a:r>
              <a:rPr lang="en-US" sz="2499" u="none">
                <a:solidFill>
                  <a:srgbClr val="000000"/>
                </a:solidFill>
                <a:latin typeface="Asap"/>
                <a:ea typeface="Asap"/>
                <a:cs typeface="Asap"/>
                <a:sym typeface="Asap"/>
              </a:rPr>
              <a:t>uản lý và giám sát tiến độ: 15 triệu</a:t>
            </a:r>
          </a:p>
          <a:p>
            <a:pPr marL="539749" lvl="1" indent="-269875" algn="l">
              <a:lnSpc>
                <a:spcPts val="3499"/>
              </a:lnSpc>
              <a:spcBef>
                <a:spcPct val="0"/>
              </a:spcBef>
              <a:buFont typeface="Arial"/>
              <a:buChar char="•"/>
            </a:pPr>
            <a:r>
              <a:rPr lang="en-US" sz="2499" u="none">
                <a:solidFill>
                  <a:srgbClr val="000000"/>
                </a:solidFill>
                <a:latin typeface="Asap"/>
                <a:ea typeface="Asap"/>
                <a:cs typeface="Asap"/>
                <a:sym typeface="Asap"/>
              </a:rPr>
              <a:t>Đào tạo người dùng và triển khai hệ thống: 10 triệu</a:t>
            </a:r>
          </a:p>
        </p:txBody>
      </p:sp>
      <p:sp>
        <p:nvSpPr>
          <p:cNvPr id="10" name="TextBox 10"/>
          <p:cNvSpPr txBox="1"/>
          <p:nvPr/>
        </p:nvSpPr>
        <p:spPr>
          <a:xfrm>
            <a:off x="9125631" y="1104529"/>
            <a:ext cx="2371510" cy="1243965"/>
          </a:xfrm>
          <a:prstGeom prst="rect">
            <a:avLst/>
          </a:prstGeom>
        </p:spPr>
        <p:txBody>
          <a:bodyPr lIns="0" tIns="0" rIns="0" bIns="0" rtlCol="0" anchor="t">
            <a:spAutoFit/>
          </a:bodyPr>
          <a:lstStyle/>
          <a:p>
            <a:pPr algn="ctr">
              <a:lnSpc>
                <a:spcPts val="3359"/>
              </a:lnSpc>
              <a:spcBef>
                <a:spcPct val="0"/>
              </a:spcBef>
            </a:pPr>
            <a:r>
              <a:rPr lang="en-US" sz="2400" b="1">
                <a:solidFill>
                  <a:srgbClr val="003B31"/>
                </a:solidFill>
                <a:latin typeface="Cabin Semi-Bold"/>
                <a:ea typeface="Cabin Semi-Bold"/>
                <a:cs typeface="Cabin Semi-Bold"/>
                <a:sym typeface="Cabin Semi-Bold"/>
              </a:rPr>
              <a:t>Chi phí marketing và quảng bá: 20 triệu đồng</a:t>
            </a:r>
          </a:p>
        </p:txBody>
      </p:sp>
      <p:sp>
        <p:nvSpPr>
          <p:cNvPr id="11" name="TextBox 11"/>
          <p:cNvSpPr txBox="1"/>
          <p:nvPr/>
        </p:nvSpPr>
        <p:spPr>
          <a:xfrm>
            <a:off x="9159240" y="3015244"/>
            <a:ext cx="2587687" cy="2174875"/>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u="none">
                <a:solidFill>
                  <a:srgbClr val="000000"/>
                </a:solidFill>
                <a:latin typeface="Asap"/>
                <a:ea typeface="Asap"/>
                <a:cs typeface="Asap"/>
                <a:sym typeface="Asap"/>
              </a:rPr>
              <a:t>Thiết kế website, quảng cáo và truyền thông: 20 triệu</a:t>
            </a:r>
          </a:p>
        </p:txBody>
      </p:sp>
      <p:sp>
        <p:nvSpPr>
          <p:cNvPr id="12" name="TextBox 12"/>
          <p:cNvSpPr txBox="1"/>
          <p:nvPr/>
        </p:nvSpPr>
        <p:spPr>
          <a:xfrm>
            <a:off x="12137919" y="1104529"/>
            <a:ext cx="1663996" cy="1243965"/>
          </a:xfrm>
          <a:prstGeom prst="rect">
            <a:avLst/>
          </a:prstGeom>
        </p:spPr>
        <p:txBody>
          <a:bodyPr lIns="0" tIns="0" rIns="0" bIns="0" rtlCol="0" anchor="t">
            <a:spAutoFit/>
          </a:bodyPr>
          <a:lstStyle/>
          <a:p>
            <a:pPr algn="ctr">
              <a:lnSpc>
                <a:spcPts val="3359"/>
              </a:lnSpc>
              <a:spcBef>
                <a:spcPct val="0"/>
              </a:spcBef>
            </a:pPr>
            <a:r>
              <a:rPr lang="en-US" sz="2400" b="1">
                <a:solidFill>
                  <a:srgbClr val="003B31"/>
                </a:solidFill>
                <a:latin typeface="Cabin Semi-Bold"/>
                <a:ea typeface="Cabin Semi-Bold"/>
                <a:cs typeface="Cabin Semi-Bold"/>
                <a:sym typeface="Cabin Semi-Bold"/>
              </a:rPr>
              <a:t>Chi phí dự phòng: 10 triệu đồng</a:t>
            </a:r>
          </a:p>
        </p:txBody>
      </p:sp>
      <p:sp>
        <p:nvSpPr>
          <p:cNvPr id="13" name="TextBox 13"/>
          <p:cNvSpPr txBox="1"/>
          <p:nvPr/>
        </p:nvSpPr>
        <p:spPr>
          <a:xfrm>
            <a:off x="3916567" y="9286530"/>
            <a:ext cx="7580574" cy="542456"/>
          </a:xfrm>
          <a:prstGeom prst="rect">
            <a:avLst/>
          </a:prstGeom>
        </p:spPr>
        <p:txBody>
          <a:bodyPr wrap="square" lIns="0" tIns="0" rIns="0" bIns="0" rtlCol="0" anchor="t">
            <a:spAutoFit/>
          </a:bodyPr>
          <a:lstStyle/>
          <a:p>
            <a:pPr>
              <a:lnSpc>
                <a:spcPts val="2100"/>
              </a:lnSpc>
              <a:spcBef>
                <a:spcPct val="0"/>
              </a:spcBef>
            </a:pPr>
            <a:r>
              <a:rPr lang="en-US" sz="2500" b="1" dirty="0" err="1">
                <a:solidFill>
                  <a:srgbClr val="FF0000"/>
                </a:solidFill>
                <a:latin typeface="Asap" panose="020B0604020202020204" charset="0"/>
                <a:ea typeface="Asap"/>
                <a:cs typeface="Asap"/>
                <a:sym typeface="Asap"/>
              </a:rPr>
              <a:t>Tổng</a:t>
            </a:r>
            <a:r>
              <a:rPr lang="en-US" sz="2500" b="1" dirty="0">
                <a:solidFill>
                  <a:srgbClr val="FF0000"/>
                </a:solidFill>
                <a:latin typeface="Asap" panose="020B0604020202020204" charset="0"/>
                <a:ea typeface="Asap"/>
                <a:cs typeface="Asap"/>
                <a:sym typeface="Asap"/>
              </a:rPr>
              <a:t> chi </a:t>
            </a:r>
            <a:r>
              <a:rPr lang="en-US" sz="2500" b="1" dirty="0" err="1">
                <a:solidFill>
                  <a:srgbClr val="FF0000"/>
                </a:solidFill>
                <a:latin typeface="Asap" panose="020B0604020202020204" charset="0"/>
                <a:ea typeface="Asap"/>
                <a:cs typeface="Asap"/>
                <a:sym typeface="Asap"/>
              </a:rPr>
              <a:t>phí</a:t>
            </a:r>
            <a:r>
              <a:rPr lang="en-US" sz="2500" b="1" dirty="0">
                <a:solidFill>
                  <a:srgbClr val="FF0000"/>
                </a:solidFill>
                <a:latin typeface="Asap" panose="020B0604020202020204" charset="0"/>
                <a:ea typeface="Asap"/>
                <a:cs typeface="Asap"/>
                <a:sym typeface="Asap"/>
              </a:rPr>
              <a:t> </a:t>
            </a:r>
            <a:r>
              <a:rPr lang="en-US" sz="2500" b="1" dirty="0" err="1">
                <a:solidFill>
                  <a:srgbClr val="FF0000"/>
                </a:solidFill>
                <a:latin typeface="Asap" panose="020B0604020202020204" charset="0"/>
                <a:ea typeface="Asap"/>
                <a:cs typeface="Asap"/>
                <a:sym typeface="Asap"/>
              </a:rPr>
              <a:t>dự</a:t>
            </a:r>
            <a:r>
              <a:rPr lang="en-US" sz="2500" b="1" dirty="0">
                <a:solidFill>
                  <a:srgbClr val="FF0000"/>
                </a:solidFill>
                <a:latin typeface="Asap" panose="020B0604020202020204" charset="0"/>
                <a:ea typeface="Asap"/>
                <a:cs typeface="Asap"/>
                <a:sym typeface="Asap"/>
              </a:rPr>
              <a:t> </a:t>
            </a:r>
            <a:r>
              <a:rPr lang="en-US" sz="2500" b="1" dirty="0" err="1">
                <a:solidFill>
                  <a:srgbClr val="FF0000"/>
                </a:solidFill>
                <a:latin typeface="Asap" panose="020B0604020202020204" charset="0"/>
                <a:ea typeface="Asap"/>
                <a:cs typeface="Asap"/>
                <a:sym typeface="Asap"/>
              </a:rPr>
              <a:t>án</a:t>
            </a:r>
            <a:r>
              <a:rPr lang="en-US" sz="2500" b="1" dirty="0">
                <a:solidFill>
                  <a:srgbClr val="FF0000"/>
                </a:solidFill>
                <a:latin typeface="Asap" panose="020B0604020202020204" charset="0"/>
                <a:ea typeface="Asap"/>
                <a:cs typeface="Asap"/>
                <a:sym typeface="Asap"/>
              </a:rPr>
              <a:t> </a:t>
            </a:r>
            <a:r>
              <a:rPr lang="en-US" sz="2500" b="1" dirty="0" err="1">
                <a:solidFill>
                  <a:srgbClr val="FF0000"/>
                </a:solidFill>
                <a:latin typeface="Asap" panose="020B0604020202020204" charset="0"/>
                <a:ea typeface="Asap"/>
                <a:cs typeface="Asap"/>
                <a:sym typeface="Asap"/>
              </a:rPr>
              <a:t>là</a:t>
            </a:r>
            <a:r>
              <a:rPr lang="en-US" sz="2500" b="1" dirty="0">
                <a:solidFill>
                  <a:srgbClr val="FF0000"/>
                </a:solidFill>
                <a:latin typeface="Asap" panose="020B0604020202020204" charset="0"/>
                <a:ea typeface="Asap"/>
                <a:cs typeface="Asap"/>
                <a:sym typeface="Asap"/>
              </a:rPr>
              <a:t> 200 </a:t>
            </a:r>
            <a:r>
              <a:rPr lang="en-US" sz="2500" b="1" dirty="0" err="1">
                <a:solidFill>
                  <a:srgbClr val="FF0000"/>
                </a:solidFill>
                <a:latin typeface="Asap" panose="020B0604020202020204" charset="0"/>
                <a:ea typeface="Asap"/>
                <a:cs typeface="Asap"/>
                <a:sym typeface="Asap"/>
              </a:rPr>
              <a:t>triệu</a:t>
            </a:r>
            <a:r>
              <a:rPr lang="en-US" sz="2500" b="1" dirty="0">
                <a:solidFill>
                  <a:srgbClr val="FF0000"/>
                </a:solidFill>
                <a:latin typeface="Asap" panose="020B0604020202020204" charset="0"/>
                <a:ea typeface="Asap"/>
                <a:cs typeface="Asap"/>
                <a:sym typeface="Asap"/>
              </a:rPr>
              <a:t> </a:t>
            </a:r>
            <a:r>
              <a:rPr lang="en-US" sz="2500" b="1" dirty="0" err="1">
                <a:solidFill>
                  <a:srgbClr val="FF0000"/>
                </a:solidFill>
                <a:latin typeface="Asap" panose="020B0604020202020204" charset="0"/>
                <a:ea typeface="Asap"/>
                <a:cs typeface="Asap"/>
                <a:sym typeface="Asap"/>
              </a:rPr>
              <a:t>đồng</a:t>
            </a:r>
            <a:r>
              <a:rPr lang="en-US" sz="2500" b="1" dirty="0">
                <a:solidFill>
                  <a:srgbClr val="FF0000"/>
                </a:solidFill>
                <a:latin typeface="Asap" panose="020B0604020202020204" charset="0"/>
                <a:ea typeface="Asap"/>
                <a:cs typeface="Asap"/>
                <a:sym typeface="Asap"/>
              </a:rPr>
              <a:t>.</a:t>
            </a:r>
          </a:p>
          <a:p>
            <a:pPr>
              <a:lnSpc>
                <a:spcPts val="2100"/>
              </a:lnSpc>
              <a:spcBef>
                <a:spcPct val="0"/>
              </a:spcBef>
            </a:pPr>
            <a:endParaRPr lang="en-US" sz="2500" b="1" dirty="0">
              <a:solidFill>
                <a:srgbClr val="FF0000"/>
              </a:solidFill>
              <a:latin typeface="Asap" panose="020B0604020202020204" charset="0"/>
              <a:ea typeface="Asap"/>
              <a:cs typeface="Asap"/>
              <a:sym typeface="Asap"/>
            </a:endParaRPr>
          </a:p>
        </p:txBody>
      </p:sp>
      <p:sp>
        <p:nvSpPr>
          <p:cNvPr id="14" name="AutoShape 14"/>
          <p:cNvSpPr/>
          <p:nvPr/>
        </p:nvSpPr>
        <p:spPr>
          <a:xfrm flipH="1">
            <a:off x="2903029" y="1065975"/>
            <a:ext cx="4698" cy="7988711"/>
          </a:xfrm>
          <a:prstGeom prst="line">
            <a:avLst/>
          </a:prstGeom>
          <a:ln w="9525" cap="rnd">
            <a:solidFill>
              <a:srgbClr val="FF862F"/>
            </a:solidFill>
            <a:prstDash val="solid"/>
            <a:headEnd type="none" w="sm" len="sm"/>
            <a:tailEnd type="none" w="sm" len="sm"/>
          </a:ln>
        </p:spPr>
      </p:sp>
      <p:sp>
        <p:nvSpPr>
          <p:cNvPr id="15" name="AutoShape 15"/>
          <p:cNvSpPr/>
          <p:nvPr/>
        </p:nvSpPr>
        <p:spPr>
          <a:xfrm>
            <a:off x="5967199" y="1170299"/>
            <a:ext cx="0" cy="7431777"/>
          </a:xfrm>
          <a:prstGeom prst="line">
            <a:avLst/>
          </a:prstGeom>
          <a:ln w="9525" cap="rnd">
            <a:solidFill>
              <a:srgbClr val="FF862F"/>
            </a:solidFill>
            <a:prstDash val="solid"/>
            <a:headEnd type="none" w="sm" len="sm"/>
            <a:tailEnd type="none" w="sm" len="sm"/>
          </a:ln>
        </p:spPr>
      </p:sp>
      <p:sp>
        <p:nvSpPr>
          <p:cNvPr id="16" name="AutoShape 16"/>
          <p:cNvSpPr/>
          <p:nvPr/>
        </p:nvSpPr>
        <p:spPr>
          <a:xfrm>
            <a:off x="8914077" y="1152154"/>
            <a:ext cx="0" cy="7431777"/>
          </a:xfrm>
          <a:prstGeom prst="line">
            <a:avLst/>
          </a:prstGeom>
          <a:ln w="9525" cap="rnd">
            <a:solidFill>
              <a:srgbClr val="FF862F"/>
            </a:solidFill>
            <a:prstDash val="solid"/>
            <a:headEnd type="none" w="sm" len="sm"/>
            <a:tailEnd type="none" w="sm" len="sm"/>
          </a:ln>
        </p:spPr>
      </p:sp>
      <p:sp>
        <p:nvSpPr>
          <p:cNvPr id="17" name="AutoShape 17"/>
          <p:cNvSpPr/>
          <p:nvPr/>
        </p:nvSpPr>
        <p:spPr>
          <a:xfrm>
            <a:off x="11942189" y="1474231"/>
            <a:ext cx="0" cy="7431777"/>
          </a:xfrm>
          <a:prstGeom prst="line">
            <a:avLst/>
          </a:prstGeom>
          <a:ln w="9525" cap="rnd">
            <a:solidFill>
              <a:srgbClr val="FF862F"/>
            </a:solidFill>
            <a:prstDash val="solid"/>
            <a:headEnd type="none" w="sm" len="sm"/>
            <a:tailEnd type="none" w="sm" len="sm"/>
          </a:ln>
        </p:spPr>
      </p:sp>
      <p:sp>
        <p:nvSpPr>
          <p:cNvPr id="18" name="AutoShape 18"/>
          <p:cNvSpPr/>
          <p:nvPr/>
        </p:nvSpPr>
        <p:spPr>
          <a:xfrm rot="-10800000">
            <a:off x="-353205" y="-933769"/>
            <a:ext cx="18994409" cy="1867539"/>
          </a:xfrm>
          <a:prstGeom prst="rect">
            <a:avLst/>
          </a:prstGeom>
          <a:solidFill>
            <a:srgbClr val="003B31"/>
          </a:solidFill>
        </p:spPr>
      </p:sp>
      <p:sp>
        <p:nvSpPr>
          <p:cNvPr id="19" name="TextBox 19"/>
          <p:cNvSpPr txBox="1"/>
          <p:nvPr/>
        </p:nvSpPr>
        <p:spPr>
          <a:xfrm>
            <a:off x="206081" y="42661"/>
            <a:ext cx="17875837" cy="755015"/>
          </a:xfrm>
          <a:prstGeom prst="rect">
            <a:avLst/>
          </a:prstGeom>
        </p:spPr>
        <p:txBody>
          <a:bodyPr lIns="0" tIns="0" rIns="0" bIns="0" rtlCol="0" anchor="t">
            <a:spAutoFit/>
          </a:bodyPr>
          <a:lstStyle/>
          <a:p>
            <a:pPr algn="ctr">
              <a:lnSpc>
                <a:spcPts val="6160"/>
              </a:lnSpc>
            </a:pPr>
            <a:r>
              <a:rPr lang="en-US" sz="4400" b="1">
                <a:solidFill>
                  <a:srgbClr val="FFFFFF"/>
                </a:solidFill>
                <a:latin typeface="Muli Bold"/>
                <a:ea typeface="Muli Bold"/>
                <a:cs typeface="Muli Bold"/>
                <a:sym typeface="Muli Bold"/>
              </a:rPr>
              <a:t>2.4 Xác định chi phí dự kiến cho dự án</a:t>
            </a:r>
          </a:p>
        </p:txBody>
      </p:sp>
      <p:sp>
        <p:nvSpPr>
          <p:cNvPr id="20" name="TextBox 20"/>
          <p:cNvSpPr txBox="1"/>
          <p:nvPr/>
        </p:nvSpPr>
        <p:spPr>
          <a:xfrm>
            <a:off x="14701022" y="1104529"/>
            <a:ext cx="2319948" cy="824865"/>
          </a:xfrm>
          <a:prstGeom prst="rect">
            <a:avLst/>
          </a:prstGeom>
        </p:spPr>
        <p:txBody>
          <a:bodyPr lIns="0" tIns="0" rIns="0" bIns="0" rtlCol="0" anchor="t">
            <a:spAutoFit/>
          </a:bodyPr>
          <a:lstStyle/>
          <a:p>
            <a:pPr algn="ctr">
              <a:lnSpc>
                <a:spcPts val="3359"/>
              </a:lnSpc>
              <a:spcBef>
                <a:spcPct val="0"/>
              </a:spcBef>
            </a:pPr>
            <a:r>
              <a:rPr lang="en-US" sz="2400" b="1">
                <a:solidFill>
                  <a:srgbClr val="003B31"/>
                </a:solidFill>
                <a:latin typeface="Cabin Semi-Bold"/>
                <a:ea typeface="Cabin Semi-Bold"/>
                <a:cs typeface="Cabin Semi-Bold"/>
                <a:sym typeface="Cabin Semi-Bold"/>
              </a:rPr>
              <a:t>Chi phí theo từng công việc cụ thể:</a:t>
            </a:r>
          </a:p>
        </p:txBody>
      </p:sp>
      <p:sp>
        <p:nvSpPr>
          <p:cNvPr id="21" name="TextBox 21"/>
          <p:cNvSpPr txBox="1"/>
          <p:nvPr/>
        </p:nvSpPr>
        <p:spPr>
          <a:xfrm>
            <a:off x="13801914" y="1967494"/>
            <a:ext cx="4501326" cy="8038098"/>
          </a:xfrm>
          <a:prstGeom prst="rect">
            <a:avLst/>
          </a:prstGeom>
        </p:spPr>
        <p:txBody>
          <a:bodyPr lIns="0" tIns="0" rIns="0" bIns="0" rtlCol="0" anchor="t">
            <a:spAutoFit/>
          </a:bodyPr>
          <a:lstStyle/>
          <a:p>
            <a:pPr marL="539749" lvl="1" indent="-269875" algn="l">
              <a:lnSpc>
                <a:spcPts val="3499"/>
              </a:lnSpc>
              <a:spcBef>
                <a:spcPct val="0"/>
              </a:spcBef>
              <a:buFont typeface="Arial"/>
              <a:buChar char="•"/>
            </a:pPr>
            <a:r>
              <a:rPr lang="en-US" sz="2499" dirty="0" err="1">
                <a:solidFill>
                  <a:srgbClr val="000000"/>
                </a:solidFill>
                <a:latin typeface="Asap"/>
                <a:ea typeface="Asap"/>
                <a:cs typeface="Asap"/>
                <a:sym typeface="Asap"/>
              </a:rPr>
              <a:t>Lập</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kế</a:t>
            </a:r>
            <a:r>
              <a:rPr lang="en-US" sz="2499" dirty="0">
                <a:solidFill>
                  <a:srgbClr val="000000"/>
                </a:solidFill>
                <a:latin typeface="Asap"/>
                <a:ea typeface="Asap"/>
                <a:cs typeface="Asap"/>
                <a:sym typeface="Asap"/>
              </a:rPr>
              <a:t> </a:t>
            </a:r>
            <a:r>
              <a:rPr lang="en-US" sz="2499" dirty="0" err="1">
                <a:solidFill>
                  <a:srgbClr val="000000"/>
                </a:solidFill>
                <a:latin typeface="Asap"/>
                <a:ea typeface="Asap"/>
                <a:cs typeface="Asap"/>
                <a:sym typeface="Asap"/>
              </a:rPr>
              <a:t>hoạc</a:t>
            </a:r>
            <a:r>
              <a:rPr lang="en-US" sz="2499" u="none" dirty="0" err="1">
                <a:solidFill>
                  <a:srgbClr val="000000"/>
                </a:solidFill>
                <a:latin typeface="Asap"/>
                <a:ea typeface="Asap"/>
                <a:cs typeface="Asap"/>
                <a:sym typeface="Asap"/>
              </a:rPr>
              <a:t>h</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và</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phân</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tích</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yêu</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cầu</a:t>
            </a:r>
            <a:r>
              <a:rPr lang="en-US" sz="2499" u="none" dirty="0">
                <a:solidFill>
                  <a:srgbClr val="000000"/>
                </a:solidFill>
                <a:latin typeface="Asap"/>
                <a:ea typeface="Asap"/>
                <a:cs typeface="Asap"/>
                <a:sym typeface="Asap"/>
              </a:rPr>
              <a:t>: 30 </a:t>
            </a:r>
            <a:r>
              <a:rPr lang="en-US" sz="2499" u="none" dirty="0" err="1">
                <a:solidFill>
                  <a:srgbClr val="000000"/>
                </a:solidFill>
                <a:latin typeface="Asap"/>
                <a:ea typeface="Asap"/>
                <a:cs typeface="Asap"/>
                <a:sym typeface="Asap"/>
              </a:rPr>
              <a:t>triệu</a:t>
            </a:r>
            <a:endParaRPr lang="en-US" sz="2499" u="none" dirty="0">
              <a:solidFill>
                <a:srgbClr val="000000"/>
              </a:solidFill>
              <a:latin typeface="Asap"/>
              <a:ea typeface="Asap"/>
              <a:cs typeface="Asap"/>
              <a:sym typeface="Asap"/>
            </a:endParaRPr>
          </a:p>
          <a:p>
            <a:pPr marL="539749" lvl="1" indent="-269875" algn="l">
              <a:lnSpc>
                <a:spcPts val="3499"/>
              </a:lnSpc>
              <a:spcBef>
                <a:spcPct val="0"/>
              </a:spcBef>
              <a:buFont typeface="Arial"/>
              <a:buChar char="•"/>
            </a:pPr>
            <a:r>
              <a:rPr lang="en-US" sz="2499" u="none" dirty="0" err="1">
                <a:solidFill>
                  <a:srgbClr val="000000"/>
                </a:solidFill>
                <a:latin typeface="Asap"/>
                <a:ea typeface="Asap"/>
                <a:cs typeface="Asap"/>
                <a:sym typeface="Asap"/>
              </a:rPr>
              <a:t>Thiết</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kế</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giao</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diện</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tính</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năng</a:t>
            </a:r>
            <a:r>
              <a:rPr lang="en-US" sz="2499" u="none" dirty="0">
                <a:solidFill>
                  <a:srgbClr val="000000"/>
                </a:solidFill>
                <a:latin typeface="Asap"/>
                <a:ea typeface="Asap"/>
                <a:cs typeface="Asap"/>
                <a:sym typeface="Asap"/>
              </a:rPr>
              <a:t>: 20 </a:t>
            </a:r>
            <a:r>
              <a:rPr lang="en-US" sz="2499" u="none" dirty="0" err="1">
                <a:solidFill>
                  <a:srgbClr val="000000"/>
                </a:solidFill>
                <a:latin typeface="Asap"/>
                <a:ea typeface="Asap"/>
                <a:cs typeface="Asap"/>
                <a:sym typeface="Asap"/>
              </a:rPr>
              <a:t>triệu</a:t>
            </a:r>
            <a:endParaRPr lang="en-US" sz="2499" u="none" dirty="0">
              <a:solidFill>
                <a:srgbClr val="000000"/>
              </a:solidFill>
              <a:latin typeface="Asap"/>
              <a:ea typeface="Asap"/>
              <a:cs typeface="Asap"/>
              <a:sym typeface="Asap"/>
            </a:endParaRPr>
          </a:p>
          <a:p>
            <a:pPr marL="539749" lvl="1" indent="-269875" algn="l">
              <a:lnSpc>
                <a:spcPts val="3499"/>
              </a:lnSpc>
              <a:spcBef>
                <a:spcPct val="0"/>
              </a:spcBef>
              <a:buFont typeface="Arial"/>
              <a:buChar char="•"/>
            </a:pPr>
            <a:r>
              <a:rPr lang="en-US" sz="2499" u="none" dirty="0" err="1">
                <a:solidFill>
                  <a:srgbClr val="000000"/>
                </a:solidFill>
                <a:latin typeface="Asap"/>
                <a:ea typeface="Asap"/>
                <a:cs typeface="Asap"/>
                <a:sym typeface="Asap"/>
              </a:rPr>
              <a:t>Lập</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trình</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hệ</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thống</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chính</a:t>
            </a:r>
            <a:r>
              <a:rPr lang="en-US" sz="2499" u="none" dirty="0">
                <a:solidFill>
                  <a:srgbClr val="000000"/>
                </a:solidFill>
                <a:latin typeface="Asap"/>
                <a:ea typeface="Asap"/>
                <a:cs typeface="Asap"/>
                <a:sym typeface="Asap"/>
              </a:rPr>
              <a:t>: 50 </a:t>
            </a:r>
            <a:r>
              <a:rPr lang="en-US" sz="2499" u="none" dirty="0" err="1">
                <a:solidFill>
                  <a:srgbClr val="000000"/>
                </a:solidFill>
                <a:latin typeface="Asap"/>
                <a:ea typeface="Asap"/>
                <a:cs typeface="Asap"/>
                <a:sym typeface="Asap"/>
              </a:rPr>
              <a:t>triệu</a:t>
            </a:r>
            <a:endParaRPr lang="en-US" sz="2499" u="none" dirty="0">
              <a:solidFill>
                <a:srgbClr val="000000"/>
              </a:solidFill>
              <a:latin typeface="Asap"/>
              <a:ea typeface="Asap"/>
              <a:cs typeface="Asap"/>
              <a:sym typeface="Asap"/>
            </a:endParaRPr>
          </a:p>
          <a:p>
            <a:pPr marL="539749" lvl="1" indent="-269875" algn="l">
              <a:lnSpc>
                <a:spcPts val="3499"/>
              </a:lnSpc>
              <a:spcBef>
                <a:spcPct val="0"/>
              </a:spcBef>
              <a:buFont typeface="Arial"/>
              <a:buChar char="•"/>
            </a:pPr>
            <a:r>
              <a:rPr lang="en-US" sz="2499" u="none" dirty="0" err="1">
                <a:solidFill>
                  <a:srgbClr val="000000"/>
                </a:solidFill>
                <a:latin typeface="Asap"/>
                <a:ea typeface="Asap"/>
                <a:cs typeface="Asap"/>
                <a:sym typeface="Asap"/>
              </a:rPr>
              <a:t>Kiểm</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thử</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và</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sửa</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lỗi</a:t>
            </a:r>
            <a:r>
              <a:rPr lang="en-US" sz="2499" u="none" dirty="0">
                <a:solidFill>
                  <a:srgbClr val="000000"/>
                </a:solidFill>
                <a:latin typeface="Asap"/>
                <a:ea typeface="Asap"/>
                <a:cs typeface="Asap"/>
                <a:sym typeface="Asap"/>
              </a:rPr>
              <a:t>: 20 </a:t>
            </a:r>
            <a:r>
              <a:rPr lang="en-US" sz="2499" u="none" dirty="0" err="1">
                <a:solidFill>
                  <a:srgbClr val="000000"/>
                </a:solidFill>
                <a:latin typeface="Asap"/>
                <a:ea typeface="Asap"/>
                <a:cs typeface="Asap"/>
                <a:sym typeface="Asap"/>
              </a:rPr>
              <a:t>triệu</a:t>
            </a:r>
            <a:endParaRPr lang="en-US" sz="2499" u="none" dirty="0">
              <a:solidFill>
                <a:srgbClr val="000000"/>
              </a:solidFill>
              <a:latin typeface="Asap"/>
              <a:ea typeface="Asap"/>
              <a:cs typeface="Asap"/>
              <a:sym typeface="Asap"/>
            </a:endParaRPr>
          </a:p>
          <a:p>
            <a:pPr marL="539749" lvl="1" indent="-269875" algn="l">
              <a:lnSpc>
                <a:spcPts val="3499"/>
              </a:lnSpc>
              <a:spcBef>
                <a:spcPct val="0"/>
              </a:spcBef>
              <a:buFont typeface="Arial"/>
              <a:buChar char="•"/>
            </a:pPr>
            <a:r>
              <a:rPr lang="en-US" sz="2499" u="none" dirty="0" err="1">
                <a:solidFill>
                  <a:srgbClr val="000000"/>
                </a:solidFill>
                <a:latin typeface="Asap"/>
                <a:ea typeface="Asap"/>
                <a:cs typeface="Asap"/>
                <a:sym typeface="Asap"/>
              </a:rPr>
              <a:t>Cấu</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hình</a:t>
            </a:r>
            <a:r>
              <a:rPr lang="en-US" sz="2499" u="none" dirty="0">
                <a:solidFill>
                  <a:srgbClr val="000000"/>
                </a:solidFill>
                <a:latin typeface="Asap"/>
                <a:ea typeface="Asap"/>
                <a:cs typeface="Asap"/>
                <a:sym typeface="Asap"/>
              </a:rPr>
              <a:t> server, hosting: 15 </a:t>
            </a:r>
            <a:r>
              <a:rPr lang="en-US" sz="2499" u="none" dirty="0" err="1">
                <a:solidFill>
                  <a:srgbClr val="000000"/>
                </a:solidFill>
                <a:latin typeface="Asap"/>
                <a:ea typeface="Asap"/>
                <a:cs typeface="Asap"/>
                <a:sym typeface="Asap"/>
              </a:rPr>
              <a:t>triệu</a:t>
            </a:r>
            <a:endParaRPr lang="en-US" sz="2499" u="none" dirty="0">
              <a:solidFill>
                <a:srgbClr val="000000"/>
              </a:solidFill>
              <a:latin typeface="Asap"/>
              <a:ea typeface="Asap"/>
              <a:cs typeface="Asap"/>
              <a:sym typeface="Asap"/>
            </a:endParaRPr>
          </a:p>
          <a:p>
            <a:pPr marL="539749" lvl="1" indent="-269875" algn="l">
              <a:lnSpc>
                <a:spcPts val="3499"/>
              </a:lnSpc>
              <a:spcBef>
                <a:spcPct val="0"/>
              </a:spcBef>
              <a:buFont typeface="Arial"/>
              <a:buChar char="•"/>
            </a:pPr>
            <a:r>
              <a:rPr lang="en-US" sz="2499" u="none" dirty="0">
                <a:solidFill>
                  <a:srgbClr val="000000"/>
                </a:solidFill>
                <a:latin typeface="Asap"/>
                <a:ea typeface="Asap"/>
                <a:cs typeface="Asap"/>
                <a:sym typeface="Asap"/>
              </a:rPr>
              <a:t>Quản </a:t>
            </a:r>
            <a:r>
              <a:rPr lang="en-US" sz="2499" u="none" dirty="0" err="1">
                <a:solidFill>
                  <a:srgbClr val="000000"/>
                </a:solidFill>
                <a:latin typeface="Asap"/>
                <a:ea typeface="Asap"/>
                <a:cs typeface="Asap"/>
                <a:sym typeface="Asap"/>
              </a:rPr>
              <a:t>lý</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và</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giám</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sát</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dự</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án</a:t>
            </a:r>
            <a:r>
              <a:rPr lang="en-US" sz="2499" u="none" dirty="0">
                <a:solidFill>
                  <a:srgbClr val="000000"/>
                </a:solidFill>
                <a:latin typeface="Asap"/>
                <a:ea typeface="Asap"/>
                <a:cs typeface="Asap"/>
                <a:sym typeface="Asap"/>
              </a:rPr>
              <a:t>: 15 </a:t>
            </a:r>
            <a:r>
              <a:rPr lang="en-US" sz="2499" u="none" dirty="0" err="1">
                <a:solidFill>
                  <a:srgbClr val="000000"/>
                </a:solidFill>
                <a:latin typeface="Asap"/>
                <a:ea typeface="Asap"/>
                <a:cs typeface="Asap"/>
                <a:sym typeface="Asap"/>
              </a:rPr>
              <a:t>triệu</a:t>
            </a:r>
            <a:endParaRPr lang="en-US" sz="2499" u="none" dirty="0">
              <a:solidFill>
                <a:srgbClr val="000000"/>
              </a:solidFill>
              <a:latin typeface="Asap"/>
              <a:ea typeface="Asap"/>
              <a:cs typeface="Asap"/>
              <a:sym typeface="Asap"/>
            </a:endParaRPr>
          </a:p>
          <a:p>
            <a:pPr marL="539749" lvl="1" indent="-269875" algn="l">
              <a:lnSpc>
                <a:spcPts val="3499"/>
              </a:lnSpc>
              <a:spcBef>
                <a:spcPct val="0"/>
              </a:spcBef>
              <a:buFont typeface="Arial"/>
              <a:buChar char="•"/>
            </a:pPr>
            <a:r>
              <a:rPr lang="en-US" sz="2499" u="none" dirty="0">
                <a:solidFill>
                  <a:srgbClr val="000000"/>
                </a:solidFill>
                <a:latin typeface="Asap"/>
                <a:ea typeface="Asap"/>
                <a:cs typeface="Asap"/>
                <a:sym typeface="Asap"/>
              </a:rPr>
              <a:t>Đào </a:t>
            </a:r>
            <a:r>
              <a:rPr lang="en-US" sz="2499" u="none" dirty="0" err="1">
                <a:solidFill>
                  <a:srgbClr val="000000"/>
                </a:solidFill>
                <a:latin typeface="Asap"/>
                <a:ea typeface="Asap"/>
                <a:cs typeface="Asap"/>
                <a:sym typeface="Asap"/>
              </a:rPr>
              <a:t>tạo</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và</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triển</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khai</a:t>
            </a:r>
            <a:r>
              <a:rPr lang="en-US" sz="2499" u="none" dirty="0">
                <a:solidFill>
                  <a:srgbClr val="000000"/>
                </a:solidFill>
                <a:latin typeface="Asap"/>
                <a:ea typeface="Asap"/>
                <a:cs typeface="Asap"/>
                <a:sym typeface="Asap"/>
              </a:rPr>
              <a:t>: 10 </a:t>
            </a:r>
            <a:r>
              <a:rPr lang="en-US" sz="2499" u="none" dirty="0" err="1">
                <a:solidFill>
                  <a:srgbClr val="000000"/>
                </a:solidFill>
                <a:latin typeface="Asap"/>
                <a:ea typeface="Asap"/>
                <a:cs typeface="Asap"/>
                <a:sym typeface="Asap"/>
              </a:rPr>
              <a:t>triệu</a:t>
            </a:r>
            <a:endParaRPr lang="en-US" sz="2499" u="none" dirty="0">
              <a:solidFill>
                <a:srgbClr val="000000"/>
              </a:solidFill>
              <a:latin typeface="Asap"/>
              <a:ea typeface="Asap"/>
              <a:cs typeface="Asap"/>
              <a:sym typeface="Asap"/>
            </a:endParaRPr>
          </a:p>
          <a:p>
            <a:pPr marL="539749" lvl="1" indent="-269875" algn="l">
              <a:lnSpc>
                <a:spcPts val="3499"/>
              </a:lnSpc>
              <a:spcBef>
                <a:spcPct val="0"/>
              </a:spcBef>
              <a:buFont typeface="Arial"/>
              <a:buChar char="•"/>
            </a:pPr>
            <a:r>
              <a:rPr lang="en-US" sz="2499" u="none" dirty="0">
                <a:solidFill>
                  <a:srgbClr val="000000"/>
                </a:solidFill>
                <a:latin typeface="Asap"/>
                <a:ea typeface="Asap"/>
                <a:cs typeface="Asap"/>
                <a:sym typeface="Asap"/>
              </a:rPr>
              <a:t>Marketing </a:t>
            </a:r>
            <a:r>
              <a:rPr lang="en-US" sz="2499" u="none" dirty="0" err="1">
                <a:solidFill>
                  <a:srgbClr val="000000"/>
                </a:solidFill>
                <a:latin typeface="Asap"/>
                <a:ea typeface="Asap"/>
                <a:cs typeface="Asap"/>
                <a:sym typeface="Asap"/>
              </a:rPr>
              <a:t>và</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quảng</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bá</a:t>
            </a:r>
            <a:r>
              <a:rPr lang="en-US" sz="2499" u="none" dirty="0">
                <a:solidFill>
                  <a:srgbClr val="000000"/>
                </a:solidFill>
                <a:latin typeface="Asap"/>
                <a:ea typeface="Asap"/>
                <a:cs typeface="Asap"/>
                <a:sym typeface="Asap"/>
              </a:rPr>
              <a:t>: 20 </a:t>
            </a:r>
            <a:r>
              <a:rPr lang="en-US" sz="2499" u="none" dirty="0" err="1">
                <a:solidFill>
                  <a:srgbClr val="000000"/>
                </a:solidFill>
                <a:latin typeface="Asap"/>
                <a:ea typeface="Asap"/>
                <a:cs typeface="Asap"/>
                <a:sym typeface="Asap"/>
              </a:rPr>
              <a:t>triệu</a:t>
            </a:r>
            <a:endParaRPr lang="en-US" sz="2499" u="none" dirty="0">
              <a:solidFill>
                <a:srgbClr val="000000"/>
              </a:solidFill>
              <a:latin typeface="Asap"/>
              <a:ea typeface="Asap"/>
              <a:cs typeface="Asap"/>
              <a:sym typeface="Asap"/>
            </a:endParaRPr>
          </a:p>
          <a:p>
            <a:pPr marL="539749" lvl="1" indent="-269875" algn="l">
              <a:lnSpc>
                <a:spcPts val="3499"/>
              </a:lnSpc>
              <a:spcBef>
                <a:spcPct val="0"/>
              </a:spcBef>
              <a:buFont typeface="Arial"/>
              <a:buChar char="•"/>
            </a:pPr>
            <a:r>
              <a:rPr lang="en-US" sz="2499" u="none" dirty="0" err="1">
                <a:solidFill>
                  <a:srgbClr val="000000"/>
                </a:solidFill>
                <a:latin typeface="Asap"/>
                <a:ea typeface="Asap"/>
                <a:cs typeface="Asap"/>
                <a:sym typeface="Asap"/>
              </a:rPr>
              <a:t>Dự</a:t>
            </a:r>
            <a:r>
              <a:rPr lang="en-US" sz="2499" u="none" dirty="0">
                <a:solidFill>
                  <a:srgbClr val="000000"/>
                </a:solidFill>
                <a:latin typeface="Asap"/>
                <a:ea typeface="Asap"/>
                <a:cs typeface="Asap"/>
                <a:sym typeface="Asap"/>
              </a:rPr>
              <a:t> </a:t>
            </a:r>
            <a:r>
              <a:rPr lang="en-US" sz="2499" u="none" dirty="0" err="1">
                <a:solidFill>
                  <a:srgbClr val="000000"/>
                </a:solidFill>
                <a:latin typeface="Asap"/>
                <a:ea typeface="Asap"/>
                <a:cs typeface="Asap"/>
                <a:sym typeface="Asap"/>
              </a:rPr>
              <a:t>phòng</a:t>
            </a:r>
            <a:r>
              <a:rPr lang="en-US" sz="2499" u="none" dirty="0">
                <a:solidFill>
                  <a:srgbClr val="000000"/>
                </a:solidFill>
                <a:latin typeface="Asap"/>
                <a:ea typeface="Asap"/>
                <a:cs typeface="Asap"/>
                <a:sym typeface="Asap"/>
              </a:rPr>
              <a:t>: 10 </a:t>
            </a:r>
            <a:r>
              <a:rPr lang="en-US" sz="2499" u="none" dirty="0" err="1">
                <a:solidFill>
                  <a:srgbClr val="000000"/>
                </a:solidFill>
                <a:latin typeface="Asap"/>
                <a:ea typeface="Asap"/>
                <a:cs typeface="Asap"/>
                <a:sym typeface="Asap"/>
              </a:rPr>
              <a:t>triệu</a:t>
            </a:r>
            <a:endParaRPr lang="en-US" sz="2499" u="none" dirty="0">
              <a:solidFill>
                <a:srgbClr val="000000"/>
              </a:solidFill>
              <a:latin typeface="Asap"/>
              <a:ea typeface="Asap"/>
              <a:cs typeface="Asap"/>
              <a:sym typeface="Asap"/>
            </a:endParaRPr>
          </a:p>
          <a:p>
            <a:pPr algn="l">
              <a:lnSpc>
                <a:spcPts val="3499"/>
              </a:lnSpc>
              <a:spcBef>
                <a:spcPct val="0"/>
              </a:spcBef>
            </a:pPr>
            <a:endParaRPr lang="en-US" sz="2499" u="none" dirty="0">
              <a:solidFill>
                <a:srgbClr val="000000"/>
              </a:solidFill>
              <a:latin typeface="Asap"/>
              <a:ea typeface="Asap"/>
              <a:cs typeface="Asap"/>
              <a:sym typeface="Asap"/>
            </a:endParaRPr>
          </a:p>
          <a:p>
            <a:pPr algn="l">
              <a:lnSpc>
                <a:spcPts val="3499"/>
              </a:lnSpc>
              <a:spcBef>
                <a:spcPct val="0"/>
              </a:spcBef>
            </a:pPr>
            <a:endParaRPr lang="en-US" sz="2499" u="none" dirty="0">
              <a:solidFill>
                <a:srgbClr val="000000"/>
              </a:solidFill>
              <a:latin typeface="Asap"/>
              <a:ea typeface="Asap"/>
              <a:cs typeface="Asap"/>
              <a:sym typeface="Asap"/>
            </a:endParaRPr>
          </a:p>
        </p:txBody>
      </p:sp>
      <p:sp>
        <p:nvSpPr>
          <p:cNvPr id="22" name="AutoShape 22"/>
          <p:cNvSpPr/>
          <p:nvPr/>
        </p:nvSpPr>
        <p:spPr>
          <a:xfrm>
            <a:off x="13949552" y="1540774"/>
            <a:ext cx="0" cy="7431777"/>
          </a:xfrm>
          <a:prstGeom prst="line">
            <a:avLst/>
          </a:prstGeom>
          <a:ln w="9525" cap="rnd">
            <a:solidFill>
              <a:srgbClr val="FF862F"/>
            </a:solidFill>
            <a:prstDash val="solid"/>
            <a:headEnd type="none" w="sm" len="sm"/>
            <a:tailEnd type="none" w="sm"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21368" y="3468725"/>
            <a:ext cx="5845264" cy="5653964"/>
          </a:xfrm>
          <a:custGeom>
            <a:avLst/>
            <a:gdLst/>
            <a:ahLst/>
            <a:cxnLst/>
            <a:rect l="l" t="t" r="r" b="b"/>
            <a:pathLst>
              <a:path w="5845264" h="5653964">
                <a:moveTo>
                  <a:pt x="0" y="0"/>
                </a:moveTo>
                <a:lnTo>
                  <a:pt x="5845264" y="0"/>
                </a:lnTo>
                <a:lnTo>
                  <a:pt x="5845264" y="5653964"/>
                </a:lnTo>
                <a:lnTo>
                  <a:pt x="0" y="56539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731028" y="4568289"/>
            <a:ext cx="1118701" cy="400050"/>
          </a:xfrm>
          <a:prstGeom prst="rect">
            <a:avLst/>
          </a:prstGeom>
        </p:spPr>
        <p:txBody>
          <a:bodyPr lIns="0" tIns="0" rIns="0" bIns="0" rtlCol="0" anchor="t">
            <a:spAutoFit/>
          </a:bodyPr>
          <a:lstStyle/>
          <a:p>
            <a:pPr marL="0" lvl="0" indent="0" algn="ctr">
              <a:lnSpc>
                <a:spcPts val="3224"/>
              </a:lnSpc>
              <a:spcBef>
                <a:spcPct val="0"/>
              </a:spcBef>
            </a:pPr>
            <a:r>
              <a:rPr lang="en-US" sz="2499" b="1" u="none" spc="97">
                <a:solidFill>
                  <a:srgbClr val="FFFFFF"/>
                </a:solidFill>
                <a:latin typeface="Aileron Bold"/>
                <a:ea typeface="Aileron Bold"/>
                <a:cs typeface="Aileron Bold"/>
                <a:sym typeface="Aileron Bold"/>
              </a:rPr>
              <a:t>01</a:t>
            </a:r>
          </a:p>
        </p:txBody>
      </p:sp>
      <p:sp>
        <p:nvSpPr>
          <p:cNvPr id="4" name="TextBox 4"/>
          <p:cNvSpPr txBox="1"/>
          <p:nvPr/>
        </p:nvSpPr>
        <p:spPr>
          <a:xfrm>
            <a:off x="6783768" y="6267132"/>
            <a:ext cx="1118701" cy="400050"/>
          </a:xfrm>
          <a:prstGeom prst="rect">
            <a:avLst/>
          </a:prstGeom>
        </p:spPr>
        <p:txBody>
          <a:bodyPr lIns="0" tIns="0" rIns="0" bIns="0" rtlCol="0" anchor="t">
            <a:spAutoFit/>
          </a:bodyPr>
          <a:lstStyle/>
          <a:p>
            <a:pPr marL="0" lvl="0" indent="0" algn="ctr">
              <a:lnSpc>
                <a:spcPts val="3224"/>
              </a:lnSpc>
              <a:spcBef>
                <a:spcPct val="0"/>
              </a:spcBef>
            </a:pPr>
            <a:r>
              <a:rPr lang="en-US" sz="2499" b="1" u="none" spc="97">
                <a:solidFill>
                  <a:srgbClr val="FFFFFF"/>
                </a:solidFill>
                <a:latin typeface="Aileron Bold"/>
                <a:ea typeface="Aileron Bold"/>
                <a:cs typeface="Aileron Bold"/>
                <a:sym typeface="Aileron Bold"/>
              </a:rPr>
              <a:t>02</a:t>
            </a:r>
          </a:p>
        </p:txBody>
      </p:sp>
      <p:sp>
        <p:nvSpPr>
          <p:cNvPr id="5" name="TextBox 5"/>
          <p:cNvSpPr txBox="1"/>
          <p:nvPr/>
        </p:nvSpPr>
        <p:spPr>
          <a:xfrm>
            <a:off x="7554358" y="7896280"/>
            <a:ext cx="1118701" cy="400050"/>
          </a:xfrm>
          <a:prstGeom prst="rect">
            <a:avLst/>
          </a:prstGeom>
        </p:spPr>
        <p:txBody>
          <a:bodyPr lIns="0" tIns="0" rIns="0" bIns="0" rtlCol="0" anchor="t">
            <a:spAutoFit/>
          </a:bodyPr>
          <a:lstStyle/>
          <a:p>
            <a:pPr marL="0" lvl="0" indent="0" algn="ctr">
              <a:lnSpc>
                <a:spcPts val="3224"/>
              </a:lnSpc>
              <a:spcBef>
                <a:spcPct val="0"/>
              </a:spcBef>
            </a:pPr>
            <a:r>
              <a:rPr lang="en-US" sz="2499" b="1" u="none" spc="97">
                <a:solidFill>
                  <a:srgbClr val="FFFFFF"/>
                </a:solidFill>
                <a:latin typeface="Aileron Bold"/>
                <a:ea typeface="Aileron Bold"/>
                <a:cs typeface="Aileron Bold"/>
                <a:sym typeface="Aileron Bold"/>
              </a:rPr>
              <a:t>03</a:t>
            </a:r>
          </a:p>
        </p:txBody>
      </p:sp>
      <p:sp>
        <p:nvSpPr>
          <p:cNvPr id="6" name="TextBox 6"/>
          <p:cNvSpPr txBox="1"/>
          <p:nvPr/>
        </p:nvSpPr>
        <p:spPr>
          <a:xfrm>
            <a:off x="9393272" y="4508138"/>
            <a:ext cx="1118701" cy="400050"/>
          </a:xfrm>
          <a:prstGeom prst="rect">
            <a:avLst/>
          </a:prstGeom>
        </p:spPr>
        <p:txBody>
          <a:bodyPr lIns="0" tIns="0" rIns="0" bIns="0" rtlCol="0" anchor="t">
            <a:spAutoFit/>
          </a:bodyPr>
          <a:lstStyle/>
          <a:p>
            <a:pPr marL="0" lvl="0" indent="0" algn="ctr">
              <a:lnSpc>
                <a:spcPts val="3224"/>
              </a:lnSpc>
              <a:spcBef>
                <a:spcPct val="0"/>
              </a:spcBef>
            </a:pPr>
            <a:r>
              <a:rPr lang="en-US" sz="2499" b="1" u="none" spc="97">
                <a:solidFill>
                  <a:srgbClr val="FFFFFF"/>
                </a:solidFill>
                <a:latin typeface="Aileron Bold"/>
                <a:ea typeface="Aileron Bold"/>
                <a:cs typeface="Aileron Bold"/>
                <a:sym typeface="Aileron Bold"/>
              </a:rPr>
              <a:t>06</a:t>
            </a:r>
          </a:p>
        </p:txBody>
      </p:sp>
      <p:sp>
        <p:nvSpPr>
          <p:cNvPr id="7" name="TextBox 7"/>
          <p:cNvSpPr txBox="1"/>
          <p:nvPr/>
        </p:nvSpPr>
        <p:spPr>
          <a:xfrm>
            <a:off x="10426247" y="5933794"/>
            <a:ext cx="1118701" cy="400050"/>
          </a:xfrm>
          <a:prstGeom prst="rect">
            <a:avLst/>
          </a:prstGeom>
        </p:spPr>
        <p:txBody>
          <a:bodyPr lIns="0" tIns="0" rIns="0" bIns="0" rtlCol="0" anchor="t">
            <a:spAutoFit/>
          </a:bodyPr>
          <a:lstStyle/>
          <a:p>
            <a:pPr marL="0" lvl="0" indent="0" algn="ctr">
              <a:lnSpc>
                <a:spcPts val="3224"/>
              </a:lnSpc>
              <a:spcBef>
                <a:spcPct val="0"/>
              </a:spcBef>
            </a:pPr>
            <a:r>
              <a:rPr lang="en-US" sz="2499" b="1" u="none" spc="97">
                <a:solidFill>
                  <a:srgbClr val="FFFFFF"/>
                </a:solidFill>
                <a:latin typeface="Aileron Bold"/>
                <a:ea typeface="Aileron Bold"/>
                <a:cs typeface="Aileron Bold"/>
                <a:sym typeface="Aileron Bold"/>
              </a:rPr>
              <a:t>05</a:t>
            </a:r>
          </a:p>
        </p:txBody>
      </p:sp>
      <p:sp>
        <p:nvSpPr>
          <p:cNvPr id="8" name="TextBox 8"/>
          <p:cNvSpPr txBox="1"/>
          <p:nvPr/>
        </p:nvSpPr>
        <p:spPr>
          <a:xfrm>
            <a:off x="9307547" y="7710542"/>
            <a:ext cx="1118701" cy="400050"/>
          </a:xfrm>
          <a:prstGeom prst="rect">
            <a:avLst/>
          </a:prstGeom>
        </p:spPr>
        <p:txBody>
          <a:bodyPr lIns="0" tIns="0" rIns="0" bIns="0" rtlCol="0" anchor="t">
            <a:spAutoFit/>
          </a:bodyPr>
          <a:lstStyle/>
          <a:p>
            <a:pPr marL="0" lvl="0" indent="0" algn="ctr">
              <a:lnSpc>
                <a:spcPts val="3224"/>
              </a:lnSpc>
              <a:spcBef>
                <a:spcPct val="0"/>
              </a:spcBef>
            </a:pPr>
            <a:r>
              <a:rPr lang="en-US" sz="2499" b="1" u="none" spc="97">
                <a:solidFill>
                  <a:srgbClr val="FFFFFF"/>
                </a:solidFill>
                <a:latin typeface="Aileron Bold"/>
                <a:ea typeface="Aileron Bold"/>
                <a:cs typeface="Aileron Bold"/>
                <a:sym typeface="Aileron Bold"/>
              </a:rPr>
              <a:t>04</a:t>
            </a:r>
          </a:p>
        </p:txBody>
      </p:sp>
      <p:sp>
        <p:nvSpPr>
          <p:cNvPr id="9" name="TextBox 9"/>
          <p:cNvSpPr txBox="1"/>
          <p:nvPr/>
        </p:nvSpPr>
        <p:spPr>
          <a:xfrm>
            <a:off x="4433584" y="1490192"/>
            <a:ext cx="9420833" cy="587883"/>
          </a:xfrm>
          <a:prstGeom prst="rect">
            <a:avLst/>
          </a:prstGeom>
        </p:spPr>
        <p:txBody>
          <a:bodyPr lIns="0" tIns="0" rIns="0" bIns="0" rtlCol="0" anchor="t">
            <a:spAutoFit/>
          </a:bodyPr>
          <a:lstStyle/>
          <a:p>
            <a:pPr marL="0" lvl="0" indent="0" algn="ctr">
              <a:lnSpc>
                <a:spcPts val="4716"/>
              </a:lnSpc>
              <a:spcBef>
                <a:spcPct val="0"/>
              </a:spcBef>
            </a:pPr>
            <a:r>
              <a:rPr lang="en-US" sz="3600" b="1" spc="107">
                <a:solidFill>
                  <a:srgbClr val="191919"/>
                </a:solidFill>
                <a:latin typeface="Aileron Ultra-Bold"/>
                <a:ea typeface="Aileron Ultra-Bold"/>
                <a:cs typeface="Aileron Ultra-Bold"/>
                <a:sym typeface="Aileron Ultra-Bold"/>
              </a:rPr>
              <a:t>TỔ</a:t>
            </a:r>
            <a:r>
              <a:rPr lang="en-US" sz="3600" b="1" u="none" spc="107">
                <a:solidFill>
                  <a:srgbClr val="191919"/>
                </a:solidFill>
                <a:latin typeface="Aileron Ultra-Bold"/>
                <a:ea typeface="Aileron Ultra-Bold"/>
                <a:cs typeface="Aileron Ultra-Bold"/>
                <a:sym typeface="Aileron Ultra-Bold"/>
              </a:rPr>
              <a:t>NG CHI PHÍ DỰ ÁN: 200 TRIỆU ĐỒNG</a:t>
            </a:r>
          </a:p>
        </p:txBody>
      </p:sp>
      <p:grpSp>
        <p:nvGrpSpPr>
          <p:cNvPr id="10" name="Group 10"/>
          <p:cNvGrpSpPr/>
          <p:nvPr/>
        </p:nvGrpSpPr>
        <p:grpSpPr>
          <a:xfrm>
            <a:off x="1308375" y="7833403"/>
            <a:ext cx="3964234" cy="1289286"/>
            <a:chOff x="0" y="0"/>
            <a:chExt cx="5285645" cy="1719048"/>
          </a:xfrm>
        </p:grpSpPr>
        <p:sp>
          <p:nvSpPr>
            <p:cNvPr id="11" name="TextBox 11"/>
            <p:cNvSpPr txBox="1"/>
            <p:nvPr/>
          </p:nvSpPr>
          <p:spPr>
            <a:xfrm>
              <a:off x="0" y="1245973"/>
              <a:ext cx="5285645" cy="473075"/>
            </a:xfrm>
            <a:prstGeom prst="rect">
              <a:avLst/>
            </a:prstGeom>
          </p:spPr>
          <p:txBody>
            <a:bodyPr lIns="0" tIns="0" rIns="0" bIns="0" rtlCol="0" anchor="t">
              <a:spAutoFit/>
            </a:bodyPr>
            <a:lstStyle/>
            <a:p>
              <a:pPr algn="r">
                <a:lnSpc>
                  <a:spcPts val="3000"/>
                </a:lnSpc>
              </a:pPr>
              <a:r>
                <a:rPr lang="en-US" sz="2000" spc="60">
                  <a:solidFill>
                    <a:srgbClr val="191919"/>
                  </a:solidFill>
                  <a:latin typeface="Aileron"/>
                  <a:ea typeface="Aileron"/>
                  <a:cs typeface="Aileron"/>
                  <a:sym typeface="Aileron"/>
                </a:rPr>
                <a:t>25 triệu đồng</a:t>
              </a:r>
            </a:p>
          </p:txBody>
        </p:sp>
        <p:sp>
          <p:nvSpPr>
            <p:cNvPr id="12" name="TextBox 12"/>
            <p:cNvSpPr txBox="1"/>
            <p:nvPr/>
          </p:nvSpPr>
          <p:spPr>
            <a:xfrm>
              <a:off x="0" y="-47625"/>
              <a:ext cx="5285645" cy="1131358"/>
            </a:xfrm>
            <a:prstGeom prst="rect">
              <a:avLst/>
            </a:prstGeom>
          </p:spPr>
          <p:txBody>
            <a:bodyPr lIns="0" tIns="0" rIns="0" bIns="0" rtlCol="0" anchor="t">
              <a:spAutoFit/>
            </a:bodyPr>
            <a:lstStyle/>
            <a:p>
              <a:pPr marL="0" lvl="0" indent="0" algn="r">
                <a:lnSpc>
                  <a:spcPts val="3499"/>
                </a:lnSpc>
              </a:pPr>
              <a:r>
                <a:rPr lang="en-US" sz="2499" b="1" spc="97">
                  <a:solidFill>
                    <a:srgbClr val="191919"/>
                  </a:solidFill>
                  <a:latin typeface="Aileron Bold"/>
                  <a:ea typeface="Aileron Bold"/>
                  <a:cs typeface="Aileron Bold"/>
                  <a:sym typeface="Aileron Bold"/>
                </a:rPr>
                <a:t>Chi phí vận</a:t>
              </a:r>
              <a:r>
                <a:rPr lang="en-US" sz="2499" b="1" u="none" spc="97">
                  <a:solidFill>
                    <a:srgbClr val="191919"/>
                  </a:solidFill>
                  <a:latin typeface="Aileron Bold"/>
                  <a:ea typeface="Aileron Bold"/>
                  <a:cs typeface="Aileron Bold"/>
                  <a:sym typeface="Aileron Bold"/>
                </a:rPr>
                <a:t> hành và quản lý dự án</a:t>
              </a:r>
            </a:p>
          </p:txBody>
        </p:sp>
      </p:grpSp>
      <p:grpSp>
        <p:nvGrpSpPr>
          <p:cNvPr id="13" name="Group 13"/>
          <p:cNvGrpSpPr/>
          <p:nvPr/>
        </p:nvGrpSpPr>
        <p:grpSpPr>
          <a:xfrm>
            <a:off x="13295066" y="3685577"/>
            <a:ext cx="3964234" cy="851136"/>
            <a:chOff x="0" y="0"/>
            <a:chExt cx="5285645" cy="1134848"/>
          </a:xfrm>
        </p:grpSpPr>
        <p:sp>
          <p:nvSpPr>
            <p:cNvPr id="14" name="TextBox 14"/>
            <p:cNvSpPr txBox="1"/>
            <p:nvPr/>
          </p:nvSpPr>
          <p:spPr>
            <a:xfrm>
              <a:off x="0" y="661773"/>
              <a:ext cx="5285645" cy="473075"/>
            </a:xfrm>
            <a:prstGeom prst="rect">
              <a:avLst/>
            </a:prstGeom>
          </p:spPr>
          <p:txBody>
            <a:bodyPr lIns="0" tIns="0" rIns="0" bIns="0" rtlCol="0" anchor="t">
              <a:spAutoFit/>
            </a:bodyPr>
            <a:lstStyle/>
            <a:p>
              <a:pPr algn="l">
                <a:lnSpc>
                  <a:spcPts val="3000"/>
                </a:lnSpc>
              </a:pPr>
              <a:r>
                <a:rPr lang="en-US" sz="2000" spc="60">
                  <a:solidFill>
                    <a:srgbClr val="191919"/>
                  </a:solidFill>
                  <a:latin typeface="Aileron"/>
                  <a:ea typeface="Aileron"/>
                  <a:cs typeface="Aileron"/>
                  <a:sym typeface="Aileron"/>
                </a:rPr>
                <a:t>10 triệu đồng</a:t>
              </a:r>
            </a:p>
          </p:txBody>
        </p:sp>
        <p:sp>
          <p:nvSpPr>
            <p:cNvPr id="15" name="TextBox 15"/>
            <p:cNvSpPr txBox="1"/>
            <p:nvPr/>
          </p:nvSpPr>
          <p:spPr>
            <a:xfrm>
              <a:off x="0" y="-47625"/>
              <a:ext cx="5285645" cy="547158"/>
            </a:xfrm>
            <a:prstGeom prst="rect">
              <a:avLst/>
            </a:prstGeom>
          </p:spPr>
          <p:txBody>
            <a:bodyPr lIns="0" tIns="0" rIns="0" bIns="0" rtlCol="0" anchor="t">
              <a:spAutoFit/>
            </a:bodyPr>
            <a:lstStyle/>
            <a:p>
              <a:pPr marL="0" lvl="0" indent="0" algn="l">
                <a:lnSpc>
                  <a:spcPts val="3499"/>
                </a:lnSpc>
              </a:pPr>
              <a:r>
                <a:rPr lang="en-US" sz="2499" b="1" spc="97">
                  <a:solidFill>
                    <a:srgbClr val="191919"/>
                  </a:solidFill>
                  <a:latin typeface="Aileron Bold"/>
                  <a:ea typeface="Aileron Bold"/>
                  <a:cs typeface="Aileron Bold"/>
                  <a:sym typeface="Aileron Bold"/>
                </a:rPr>
                <a:t>Chi phí dự phòn</a:t>
              </a:r>
              <a:r>
                <a:rPr lang="en-US" sz="2499" b="1" u="none" spc="97">
                  <a:solidFill>
                    <a:srgbClr val="191919"/>
                  </a:solidFill>
                  <a:latin typeface="Aileron Bold"/>
                  <a:ea typeface="Aileron Bold"/>
                  <a:cs typeface="Aileron Bold"/>
                  <a:sym typeface="Aileron Bold"/>
                </a:rPr>
                <a:t>g</a:t>
              </a:r>
            </a:p>
          </p:txBody>
        </p:sp>
      </p:grpSp>
      <p:grpSp>
        <p:nvGrpSpPr>
          <p:cNvPr id="16" name="Group 16"/>
          <p:cNvGrpSpPr/>
          <p:nvPr/>
        </p:nvGrpSpPr>
        <p:grpSpPr>
          <a:xfrm>
            <a:off x="13295357" y="5377970"/>
            <a:ext cx="3964234" cy="1289211"/>
            <a:chOff x="0" y="0"/>
            <a:chExt cx="5285645" cy="1718949"/>
          </a:xfrm>
        </p:grpSpPr>
        <p:sp>
          <p:nvSpPr>
            <p:cNvPr id="17" name="TextBox 17"/>
            <p:cNvSpPr txBox="1"/>
            <p:nvPr/>
          </p:nvSpPr>
          <p:spPr>
            <a:xfrm>
              <a:off x="0" y="1245973"/>
              <a:ext cx="5285645" cy="473075"/>
            </a:xfrm>
            <a:prstGeom prst="rect">
              <a:avLst/>
            </a:prstGeom>
          </p:spPr>
          <p:txBody>
            <a:bodyPr lIns="0" tIns="0" rIns="0" bIns="0" rtlCol="0" anchor="t">
              <a:spAutoFit/>
            </a:bodyPr>
            <a:lstStyle/>
            <a:p>
              <a:pPr algn="just">
                <a:lnSpc>
                  <a:spcPts val="3000"/>
                </a:lnSpc>
              </a:pPr>
              <a:r>
                <a:rPr lang="en-US" sz="2000" spc="60">
                  <a:solidFill>
                    <a:srgbClr val="191919"/>
                  </a:solidFill>
                  <a:latin typeface="Aileron"/>
                  <a:ea typeface="Aileron"/>
                  <a:cs typeface="Aileron"/>
                  <a:sym typeface="Aileron"/>
                </a:rPr>
                <a:t>20 triệu đồng</a:t>
              </a:r>
            </a:p>
          </p:txBody>
        </p:sp>
        <p:sp>
          <p:nvSpPr>
            <p:cNvPr id="18" name="TextBox 18"/>
            <p:cNvSpPr txBox="1"/>
            <p:nvPr/>
          </p:nvSpPr>
          <p:spPr>
            <a:xfrm>
              <a:off x="0" y="-47625"/>
              <a:ext cx="5285645" cy="1131358"/>
            </a:xfrm>
            <a:prstGeom prst="rect">
              <a:avLst/>
            </a:prstGeom>
          </p:spPr>
          <p:txBody>
            <a:bodyPr lIns="0" tIns="0" rIns="0" bIns="0" rtlCol="0" anchor="t">
              <a:spAutoFit/>
            </a:bodyPr>
            <a:lstStyle/>
            <a:p>
              <a:pPr marL="0" lvl="0" indent="0" algn="just">
                <a:lnSpc>
                  <a:spcPts val="3499"/>
                </a:lnSpc>
              </a:pPr>
              <a:r>
                <a:rPr lang="en-US" sz="2499" b="1" spc="97">
                  <a:solidFill>
                    <a:srgbClr val="191919"/>
                  </a:solidFill>
                  <a:latin typeface="Aileron Bold"/>
                  <a:ea typeface="Aileron Bold"/>
                  <a:cs typeface="Aileron Bold"/>
                  <a:sym typeface="Aileron Bold"/>
                </a:rPr>
                <a:t>Chi phí marke</a:t>
              </a:r>
              <a:r>
                <a:rPr lang="en-US" sz="2499" b="1" u="none" spc="97">
                  <a:solidFill>
                    <a:srgbClr val="191919"/>
                  </a:solidFill>
                  <a:latin typeface="Aileron Bold"/>
                  <a:ea typeface="Aileron Bold"/>
                  <a:cs typeface="Aileron Bold"/>
                  <a:sym typeface="Aileron Bold"/>
                </a:rPr>
                <a:t>ting và quảng bá</a:t>
              </a:r>
            </a:p>
          </p:txBody>
        </p:sp>
      </p:grpSp>
      <p:grpSp>
        <p:nvGrpSpPr>
          <p:cNvPr id="19" name="Group 19"/>
          <p:cNvGrpSpPr/>
          <p:nvPr/>
        </p:nvGrpSpPr>
        <p:grpSpPr>
          <a:xfrm>
            <a:off x="1028700" y="5870176"/>
            <a:ext cx="3964234" cy="851061"/>
            <a:chOff x="0" y="0"/>
            <a:chExt cx="5285645" cy="1134749"/>
          </a:xfrm>
        </p:grpSpPr>
        <p:sp>
          <p:nvSpPr>
            <p:cNvPr id="20" name="TextBox 20"/>
            <p:cNvSpPr txBox="1"/>
            <p:nvPr/>
          </p:nvSpPr>
          <p:spPr>
            <a:xfrm>
              <a:off x="0" y="661773"/>
              <a:ext cx="5285645" cy="473075"/>
            </a:xfrm>
            <a:prstGeom prst="rect">
              <a:avLst/>
            </a:prstGeom>
          </p:spPr>
          <p:txBody>
            <a:bodyPr lIns="0" tIns="0" rIns="0" bIns="0" rtlCol="0" anchor="t">
              <a:spAutoFit/>
            </a:bodyPr>
            <a:lstStyle/>
            <a:p>
              <a:pPr algn="r">
                <a:lnSpc>
                  <a:spcPts val="3000"/>
                </a:lnSpc>
              </a:pPr>
              <a:r>
                <a:rPr lang="en-US" sz="2000" spc="60">
                  <a:solidFill>
                    <a:srgbClr val="191919"/>
                  </a:solidFill>
                  <a:latin typeface="Aileron"/>
                  <a:ea typeface="Aileron"/>
                  <a:cs typeface="Aileron"/>
                  <a:sym typeface="Aileron"/>
                </a:rPr>
                <a:t>25 triệu đồng</a:t>
              </a:r>
            </a:p>
          </p:txBody>
        </p:sp>
        <p:sp>
          <p:nvSpPr>
            <p:cNvPr id="21" name="TextBox 21"/>
            <p:cNvSpPr txBox="1"/>
            <p:nvPr/>
          </p:nvSpPr>
          <p:spPr>
            <a:xfrm>
              <a:off x="0" y="-47625"/>
              <a:ext cx="5285645" cy="547158"/>
            </a:xfrm>
            <a:prstGeom prst="rect">
              <a:avLst/>
            </a:prstGeom>
          </p:spPr>
          <p:txBody>
            <a:bodyPr lIns="0" tIns="0" rIns="0" bIns="0" rtlCol="0" anchor="t">
              <a:spAutoFit/>
            </a:bodyPr>
            <a:lstStyle/>
            <a:p>
              <a:pPr marL="0" lvl="0" indent="0" algn="r">
                <a:lnSpc>
                  <a:spcPts val="3499"/>
                </a:lnSpc>
              </a:pPr>
              <a:r>
                <a:rPr lang="en-US" sz="2499" b="1" spc="97">
                  <a:solidFill>
                    <a:srgbClr val="191919"/>
                  </a:solidFill>
                  <a:latin typeface="Aileron Bold"/>
                  <a:ea typeface="Aileron Bold"/>
                  <a:cs typeface="Aileron Bold"/>
                  <a:sym typeface="Aileron Bold"/>
                </a:rPr>
                <a:t>Chi phí cơ sở hạ </a:t>
              </a:r>
              <a:r>
                <a:rPr lang="en-US" sz="2499" b="1" u="none" spc="97">
                  <a:solidFill>
                    <a:srgbClr val="191919"/>
                  </a:solidFill>
                  <a:latin typeface="Aileron Bold"/>
                  <a:ea typeface="Aileron Bold"/>
                  <a:cs typeface="Aileron Bold"/>
                  <a:sym typeface="Aileron Bold"/>
                </a:rPr>
                <a:t>tầng</a:t>
              </a:r>
            </a:p>
          </p:txBody>
        </p:sp>
      </p:grpSp>
      <p:grpSp>
        <p:nvGrpSpPr>
          <p:cNvPr id="22" name="Group 22"/>
          <p:cNvGrpSpPr/>
          <p:nvPr/>
        </p:nvGrpSpPr>
        <p:grpSpPr>
          <a:xfrm>
            <a:off x="1867725" y="3685577"/>
            <a:ext cx="3404884" cy="1289211"/>
            <a:chOff x="0" y="0"/>
            <a:chExt cx="4539845" cy="1718949"/>
          </a:xfrm>
        </p:grpSpPr>
        <p:sp>
          <p:nvSpPr>
            <p:cNvPr id="23" name="TextBox 23"/>
            <p:cNvSpPr txBox="1"/>
            <p:nvPr/>
          </p:nvSpPr>
          <p:spPr>
            <a:xfrm>
              <a:off x="0" y="1245973"/>
              <a:ext cx="4539845" cy="473075"/>
            </a:xfrm>
            <a:prstGeom prst="rect">
              <a:avLst/>
            </a:prstGeom>
          </p:spPr>
          <p:txBody>
            <a:bodyPr lIns="0" tIns="0" rIns="0" bIns="0" rtlCol="0" anchor="t">
              <a:spAutoFit/>
            </a:bodyPr>
            <a:lstStyle/>
            <a:p>
              <a:pPr algn="r">
                <a:lnSpc>
                  <a:spcPts val="3000"/>
                </a:lnSpc>
              </a:pPr>
              <a:r>
                <a:rPr lang="en-US" sz="2000" spc="60">
                  <a:solidFill>
                    <a:srgbClr val="191919"/>
                  </a:solidFill>
                  <a:latin typeface="Aileron"/>
                  <a:ea typeface="Aileron"/>
                  <a:cs typeface="Aileron"/>
                  <a:sym typeface="Aileron"/>
                </a:rPr>
                <a:t>120 triệu đồng</a:t>
              </a:r>
            </a:p>
          </p:txBody>
        </p:sp>
        <p:sp>
          <p:nvSpPr>
            <p:cNvPr id="24" name="TextBox 24"/>
            <p:cNvSpPr txBox="1"/>
            <p:nvPr/>
          </p:nvSpPr>
          <p:spPr>
            <a:xfrm>
              <a:off x="0" y="-47625"/>
              <a:ext cx="4539845" cy="1131358"/>
            </a:xfrm>
            <a:prstGeom prst="rect">
              <a:avLst/>
            </a:prstGeom>
          </p:spPr>
          <p:txBody>
            <a:bodyPr lIns="0" tIns="0" rIns="0" bIns="0" rtlCol="0" anchor="t">
              <a:spAutoFit/>
            </a:bodyPr>
            <a:lstStyle/>
            <a:p>
              <a:pPr marL="0" lvl="0" indent="0" algn="r">
                <a:lnSpc>
                  <a:spcPts val="3499"/>
                </a:lnSpc>
              </a:pPr>
              <a:r>
                <a:rPr lang="en-US" sz="2499" b="1" spc="97">
                  <a:solidFill>
                    <a:srgbClr val="191919"/>
                  </a:solidFill>
                  <a:latin typeface="Aileron Bold"/>
                  <a:ea typeface="Aileron Bold"/>
                  <a:cs typeface="Aileron Bold"/>
                  <a:sym typeface="Aileron Bold"/>
                </a:rPr>
                <a:t>Chi phí phá</a:t>
              </a:r>
              <a:r>
                <a:rPr lang="en-US" sz="2499" b="1" u="none" spc="97">
                  <a:solidFill>
                    <a:srgbClr val="191919"/>
                  </a:solidFill>
                  <a:latin typeface="Aileron Bold"/>
                  <a:ea typeface="Aileron Bold"/>
                  <a:cs typeface="Aileron Bold"/>
                  <a:sym typeface="Aileron Bold"/>
                </a:rPr>
                <a:t>t triển phần mềm</a:t>
              </a:r>
            </a:p>
          </p:txBody>
        </p:sp>
      </p:grpSp>
      <p:grpSp>
        <p:nvGrpSpPr>
          <p:cNvPr id="25" name="Group 25"/>
          <p:cNvGrpSpPr/>
          <p:nvPr/>
        </p:nvGrpSpPr>
        <p:grpSpPr>
          <a:xfrm>
            <a:off x="13295066" y="7651724"/>
            <a:ext cx="3554264" cy="1289211"/>
            <a:chOff x="0" y="0"/>
            <a:chExt cx="4739019" cy="1718949"/>
          </a:xfrm>
        </p:grpSpPr>
        <p:sp>
          <p:nvSpPr>
            <p:cNvPr id="26" name="TextBox 26"/>
            <p:cNvSpPr txBox="1"/>
            <p:nvPr/>
          </p:nvSpPr>
          <p:spPr>
            <a:xfrm>
              <a:off x="0" y="1245973"/>
              <a:ext cx="4739019" cy="473075"/>
            </a:xfrm>
            <a:prstGeom prst="rect">
              <a:avLst/>
            </a:prstGeom>
          </p:spPr>
          <p:txBody>
            <a:bodyPr lIns="0" tIns="0" rIns="0" bIns="0" rtlCol="0" anchor="t">
              <a:spAutoFit/>
            </a:bodyPr>
            <a:lstStyle/>
            <a:p>
              <a:pPr algn="r">
                <a:lnSpc>
                  <a:spcPts val="3000"/>
                </a:lnSpc>
              </a:pPr>
              <a:endParaRPr/>
            </a:p>
          </p:txBody>
        </p:sp>
        <p:sp>
          <p:nvSpPr>
            <p:cNvPr id="27" name="TextBox 27"/>
            <p:cNvSpPr txBox="1"/>
            <p:nvPr/>
          </p:nvSpPr>
          <p:spPr>
            <a:xfrm>
              <a:off x="0" y="-47625"/>
              <a:ext cx="4739019" cy="1131358"/>
            </a:xfrm>
            <a:prstGeom prst="rect">
              <a:avLst/>
            </a:prstGeom>
          </p:spPr>
          <p:txBody>
            <a:bodyPr lIns="0" tIns="0" rIns="0" bIns="0" rtlCol="0" anchor="t">
              <a:spAutoFit/>
            </a:bodyPr>
            <a:lstStyle/>
            <a:p>
              <a:pPr marL="0" lvl="0" indent="0" algn="just">
                <a:lnSpc>
                  <a:spcPts val="3499"/>
                </a:lnSpc>
              </a:pPr>
              <a:r>
                <a:rPr lang="en-US" sz="2499" b="1" spc="97">
                  <a:solidFill>
                    <a:srgbClr val="191919"/>
                  </a:solidFill>
                  <a:latin typeface="Aileron Bold"/>
                  <a:ea typeface="Aileron Bold"/>
                  <a:cs typeface="Aileron Bold"/>
                  <a:sym typeface="Aileron Bold"/>
                </a:rPr>
                <a:t>Chi phí theo </a:t>
              </a:r>
              <a:r>
                <a:rPr lang="en-US" sz="2499" b="1" u="none" spc="97">
                  <a:solidFill>
                    <a:srgbClr val="191919"/>
                  </a:solidFill>
                  <a:latin typeface="Aileron Bold"/>
                  <a:ea typeface="Aileron Bold"/>
                  <a:cs typeface="Aileron Bold"/>
                  <a:sym typeface="Aileron Bold"/>
                </a:rPr>
                <a:t>từng công việc cụ thể</a:t>
              </a:r>
            </a:p>
          </p:txBody>
        </p:sp>
      </p:grpSp>
      <p:sp>
        <p:nvSpPr>
          <p:cNvPr id="28" name="AutoShape 28"/>
          <p:cNvSpPr/>
          <p:nvPr/>
        </p:nvSpPr>
        <p:spPr>
          <a:xfrm rot="-10800000">
            <a:off x="-353205" y="-928374"/>
            <a:ext cx="18994409" cy="2149212"/>
          </a:xfrm>
          <a:prstGeom prst="rect">
            <a:avLst/>
          </a:prstGeom>
          <a:solidFill>
            <a:srgbClr val="003B31"/>
          </a:solidFill>
        </p:spPr>
      </p:sp>
      <p:sp>
        <p:nvSpPr>
          <p:cNvPr id="29" name="TextBox 29"/>
          <p:cNvSpPr txBox="1"/>
          <p:nvPr/>
        </p:nvSpPr>
        <p:spPr>
          <a:xfrm>
            <a:off x="193124" y="184150"/>
            <a:ext cx="17875837" cy="755015"/>
          </a:xfrm>
          <a:prstGeom prst="rect">
            <a:avLst/>
          </a:prstGeom>
        </p:spPr>
        <p:txBody>
          <a:bodyPr lIns="0" tIns="0" rIns="0" bIns="0" rtlCol="0" anchor="t">
            <a:spAutoFit/>
          </a:bodyPr>
          <a:lstStyle/>
          <a:p>
            <a:pPr algn="ctr">
              <a:lnSpc>
                <a:spcPts val="6160"/>
              </a:lnSpc>
            </a:pPr>
            <a:r>
              <a:rPr lang="en-US" sz="4400" b="1">
                <a:solidFill>
                  <a:srgbClr val="FFFFFF"/>
                </a:solidFill>
                <a:latin typeface="Muli Bold"/>
                <a:ea typeface="Muli Bold"/>
                <a:cs typeface="Muli Bold"/>
                <a:sym typeface="Muli Bold"/>
              </a:rPr>
              <a:t>2.4 Xác định chi phí dự kiến cho dự án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4504531" y="1028700"/>
            <a:ext cx="2754769" cy="3421973"/>
            <a:chOff x="0" y="0"/>
            <a:chExt cx="3673025" cy="4562630"/>
          </a:xfrm>
        </p:grpSpPr>
        <p:grpSp>
          <p:nvGrpSpPr>
            <p:cNvPr id="3" name="Group 3"/>
            <p:cNvGrpSpPr/>
            <p:nvPr/>
          </p:nvGrpSpPr>
          <p:grpSpPr>
            <a:xfrm rot="-5400000">
              <a:off x="261606" y="1151211"/>
              <a:ext cx="4562630" cy="2260208"/>
              <a:chOff x="0" y="0"/>
              <a:chExt cx="653128" cy="323543"/>
            </a:xfrm>
          </p:grpSpPr>
          <p:sp>
            <p:nvSpPr>
              <p:cNvPr id="4" name="Freeform 4"/>
              <p:cNvSpPr/>
              <p:nvPr/>
            </p:nvSpPr>
            <p:spPr>
              <a:xfrm>
                <a:off x="0" y="0"/>
                <a:ext cx="653128"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FF66C4"/>
                </a:solidFill>
                <a:prstDash val="solid"/>
                <a:miter/>
              </a:ln>
            </p:spPr>
          </p:sp>
          <p:sp>
            <p:nvSpPr>
              <p:cNvPr id="5" name="TextBox 5"/>
              <p:cNvSpPr txBox="1"/>
              <p:nvPr/>
            </p:nvSpPr>
            <p:spPr>
              <a:xfrm>
                <a:off x="0" y="-57150"/>
                <a:ext cx="653128" cy="253693"/>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0" y="101600"/>
              <a:ext cx="1526374" cy="4355580"/>
              <a:chOff x="0" y="0"/>
              <a:chExt cx="301506" cy="860362"/>
            </a:xfrm>
          </p:grpSpPr>
          <p:sp>
            <p:nvSpPr>
              <p:cNvPr id="7" name="Freeform 7"/>
              <p:cNvSpPr/>
              <p:nvPr/>
            </p:nvSpPr>
            <p:spPr>
              <a:xfrm>
                <a:off x="0" y="0"/>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191919"/>
              </a:solidFill>
            </p:spPr>
          </p:sp>
          <p:sp>
            <p:nvSpPr>
              <p:cNvPr id="8" name="TextBox 8"/>
              <p:cNvSpPr txBox="1"/>
              <p:nvPr/>
            </p:nvSpPr>
            <p:spPr>
              <a:xfrm>
                <a:off x="0" y="-57150"/>
                <a:ext cx="301506" cy="917512"/>
              </a:xfrm>
              <a:prstGeom prst="rect">
                <a:avLst/>
              </a:prstGeom>
            </p:spPr>
            <p:txBody>
              <a:bodyPr lIns="50800" tIns="50800" rIns="50800" bIns="50800" rtlCol="0" anchor="ctr"/>
              <a:lstStyle/>
              <a:p>
                <a:pPr algn="ctr">
                  <a:lnSpc>
                    <a:spcPts val="3299"/>
                  </a:lnSpc>
                </a:pPr>
                <a:endParaRPr/>
              </a:p>
            </p:txBody>
          </p:sp>
        </p:grpSp>
      </p:grpSp>
      <p:grpSp>
        <p:nvGrpSpPr>
          <p:cNvPr id="9" name="Group 9"/>
          <p:cNvGrpSpPr/>
          <p:nvPr/>
        </p:nvGrpSpPr>
        <p:grpSpPr>
          <a:xfrm>
            <a:off x="12855889" y="1104900"/>
            <a:ext cx="2653673" cy="3280781"/>
            <a:chOff x="0" y="0"/>
            <a:chExt cx="698910" cy="864074"/>
          </a:xfrm>
        </p:grpSpPr>
        <p:sp>
          <p:nvSpPr>
            <p:cNvPr id="10" name="Freeform 10"/>
            <p:cNvSpPr/>
            <p:nvPr/>
          </p:nvSpPr>
          <p:spPr>
            <a:xfrm>
              <a:off x="0" y="0"/>
              <a:ext cx="698910" cy="864074"/>
            </a:xfrm>
            <a:custGeom>
              <a:avLst/>
              <a:gdLst/>
              <a:ahLst/>
              <a:cxnLst/>
              <a:rect l="l" t="t" r="r" b="b"/>
              <a:pathLst>
                <a:path w="698910" h="864074">
                  <a:moveTo>
                    <a:pt x="0" y="0"/>
                  </a:moveTo>
                  <a:lnTo>
                    <a:pt x="698910" y="0"/>
                  </a:lnTo>
                  <a:lnTo>
                    <a:pt x="698910" y="864074"/>
                  </a:lnTo>
                  <a:lnTo>
                    <a:pt x="0" y="864074"/>
                  </a:lnTo>
                  <a:close/>
                </a:path>
              </a:pathLst>
            </a:custGeom>
            <a:solidFill>
              <a:srgbClr val="191919"/>
            </a:solidFill>
          </p:spPr>
        </p:sp>
        <p:sp>
          <p:nvSpPr>
            <p:cNvPr id="11" name="TextBox 11"/>
            <p:cNvSpPr txBox="1"/>
            <p:nvPr/>
          </p:nvSpPr>
          <p:spPr>
            <a:xfrm>
              <a:off x="0" y="-57150"/>
              <a:ext cx="698910" cy="921224"/>
            </a:xfrm>
            <a:prstGeom prst="rect">
              <a:avLst/>
            </a:prstGeom>
          </p:spPr>
          <p:txBody>
            <a:bodyPr lIns="50800" tIns="50800" rIns="50800" bIns="50800" rtlCol="0" anchor="ctr"/>
            <a:lstStyle/>
            <a:p>
              <a:pPr algn="ctr">
                <a:lnSpc>
                  <a:spcPts val="3299"/>
                </a:lnSpc>
              </a:pPr>
              <a:endParaRPr/>
            </a:p>
          </p:txBody>
        </p:sp>
      </p:grpSp>
      <p:sp>
        <p:nvSpPr>
          <p:cNvPr id="12" name="AutoShape 12"/>
          <p:cNvSpPr/>
          <p:nvPr/>
        </p:nvSpPr>
        <p:spPr>
          <a:xfrm>
            <a:off x="959441" y="1066800"/>
            <a:ext cx="14614227" cy="0"/>
          </a:xfrm>
          <a:prstGeom prst="line">
            <a:avLst/>
          </a:prstGeom>
          <a:ln w="76200" cap="flat">
            <a:solidFill>
              <a:srgbClr val="FF66C4"/>
            </a:solidFill>
            <a:prstDash val="solid"/>
            <a:headEnd type="none" w="sm" len="sm"/>
            <a:tailEnd type="none" w="sm" len="sm"/>
          </a:ln>
        </p:spPr>
      </p:sp>
      <p:grpSp>
        <p:nvGrpSpPr>
          <p:cNvPr id="13" name="Group 13"/>
          <p:cNvGrpSpPr/>
          <p:nvPr/>
        </p:nvGrpSpPr>
        <p:grpSpPr>
          <a:xfrm>
            <a:off x="959441" y="4374473"/>
            <a:ext cx="2756361" cy="3421973"/>
            <a:chOff x="0" y="0"/>
            <a:chExt cx="3675148" cy="4562630"/>
          </a:xfrm>
        </p:grpSpPr>
        <p:grpSp>
          <p:nvGrpSpPr>
            <p:cNvPr id="14" name="Group 14"/>
            <p:cNvGrpSpPr/>
            <p:nvPr/>
          </p:nvGrpSpPr>
          <p:grpSpPr>
            <a:xfrm rot="5400000">
              <a:off x="-1151211" y="1151211"/>
              <a:ext cx="4562630" cy="2260208"/>
              <a:chOff x="0" y="0"/>
              <a:chExt cx="653128" cy="323543"/>
            </a:xfrm>
          </p:grpSpPr>
          <p:sp>
            <p:nvSpPr>
              <p:cNvPr id="15" name="Freeform 15"/>
              <p:cNvSpPr/>
              <p:nvPr/>
            </p:nvSpPr>
            <p:spPr>
              <a:xfrm>
                <a:off x="0" y="0"/>
                <a:ext cx="653128"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FF66C4"/>
                </a:solidFill>
                <a:prstDash val="solid"/>
                <a:miter/>
              </a:ln>
            </p:spPr>
          </p:sp>
          <p:sp>
            <p:nvSpPr>
              <p:cNvPr id="16" name="TextBox 16"/>
              <p:cNvSpPr txBox="1"/>
              <p:nvPr/>
            </p:nvSpPr>
            <p:spPr>
              <a:xfrm>
                <a:off x="0" y="-57150"/>
                <a:ext cx="653128" cy="253693"/>
              </a:xfrm>
              <a:prstGeom prst="rect">
                <a:avLst/>
              </a:prstGeom>
            </p:spPr>
            <p:txBody>
              <a:bodyPr lIns="50800" tIns="50800" rIns="50800" bIns="50800" rtlCol="0" anchor="ctr"/>
              <a:lstStyle/>
              <a:p>
                <a:pPr algn="ctr">
                  <a:lnSpc>
                    <a:spcPts val="3299"/>
                  </a:lnSpc>
                </a:pPr>
                <a:endParaRPr/>
              </a:p>
            </p:txBody>
          </p:sp>
        </p:grpSp>
        <p:grpSp>
          <p:nvGrpSpPr>
            <p:cNvPr id="17" name="Group 17"/>
            <p:cNvGrpSpPr/>
            <p:nvPr/>
          </p:nvGrpSpPr>
          <p:grpSpPr>
            <a:xfrm>
              <a:off x="2148775" y="101600"/>
              <a:ext cx="1526374" cy="4355580"/>
              <a:chOff x="0" y="0"/>
              <a:chExt cx="301506" cy="860362"/>
            </a:xfrm>
          </p:grpSpPr>
          <p:sp>
            <p:nvSpPr>
              <p:cNvPr id="18" name="Freeform 18"/>
              <p:cNvSpPr/>
              <p:nvPr/>
            </p:nvSpPr>
            <p:spPr>
              <a:xfrm>
                <a:off x="0" y="0"/>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191919"/>
              </a:solidFill>
            </p:spPr>
          </p:sp>
          <p:sp>
            <p:nvSpPr>
              <p:cNvPr id="19" name="TextBox 19"/>
              <p:cNvSpPr txBox="1"/>
              <p:nvPr/>
            </p:nvSpPr>
            <p:spPr>
              <a:xfrm>
                <a:off x="0" y="-57150"/>
                <a:ext cx="301506" cy="917512"/>
              </a:xfrm>
              <a:prstGeom prst="rect">
                <a:avLst/>
              </a:prstGeom>
            </p:spPr>
            <p:txBody>
              <a:bodyPr lIns="50800" tIns="50800" rIns="50800" bIns="50800" rtlCol="0" anchor="ctr"/>
              <a:lstStyle/>
              <a:p>
                <a:pPr algn="ctr">
                  <a:lnSpc>
                    <a:spcPts val="3299"/>
                  </a:lnSpc>
                </a:pPr>
                <a:endParaRPr/>
              </a:p>
            </p:txBody>
          </p:sp>
        </p:grpSp>
      </p:grpSp>
      <p:sp>
        <p:nvSpPr>
          <p:cNvPr id="20" name="AutoShape 20"/>
          <p:cNvSpPr/>
          <p:nvPr/>
        </p:nvSpPr>
        <p:spPr>
          <a:xfrm flipV="1">
            <a:off x="2651507" y="7709054"/>
            <a:ext cx="14495772" cy="49292"/>
          </a:xfrm>
          <a:prstGeom prst="line">
            <a:avLst/>
          </a:prstGeom>
          <a:ln w="76200" cap="flat">
            <a:solidFill>
              <a:srgbClr val="FF66C4"/>
            </a:solidFill>
            <a:prstDash val="solid"/>
            <a:headEnd type="none" w="sm" len="sm"/>
            <a:tailEnd type="none" w="sm" len="sm"/>
          </a:ln>
        </p:spPr>
      </p:sp>
      <p:grpSp>
        <p:nvGrpSpPr>
          <p:cNvPr id="21" name="Group 21"/>
          <p:cNvGrpSpPr/>
          <p:nvPr/>
        </p:nvGrpSpPr>
        <p:grpSpPr>
          <a:xfrm>
            <a:off x="16192500" y="10137246"/>
            <a:ext cx="2283181" cy="167947"/>
            <a:chOff x="0" y="0"/>
            <a:chExt cx="601332" cy="44233"/>
          </a:xfrm>
        </p:grpSpPr>
        <p:sp>
          <p:nvSpPr>
            <p:cNvPr id="22" name="Freeform 22"/>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FF66C4"/>
            </a:solidFill>
          </p:spPr>
        </p:sp>
        <p:sp>
          <p:nvSpPr>
            <p:cNvPr id="23" name="TextBox 23"/>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24" name="Group 24"/>
          <p:cNvGrpSpPr/>
          <p:nvPr/>
        </p:nvGrpSpPr>
        <p:grpSpPr>
          <a:xfrm>
            <a:off x="0" y="0"/>
            <a:ext cx="16192500" cy="172508"/>
            <a:chOff x="0" y="0"/>
            <a:chExt cx="4264691" cy="45434"/>
          </a:xfrm>
        </p:grpSpPr>
        <p:sp>
          <p:nvSpPr>
            <p:cNvPr id="25" name="Freeform 25"/>
            <p:cNvSpPr/>
            <p:nvPr/>
          </p:nvSpPr>
          <p:spPr>
            <a:xfrm>
              <a:off x="0" y="0"/>
              <a:ext cx="4264691" cy="45434"/>
            </a:xfrm>
            <a:custGeom>
              <a:avLst/>
              <a:gdLst/>
              <a:ahLst/>
              <a:cxnLst/>
              <a:rect l="l" t="t" r="r" b="b"/>
              <a:pathLst>
                <a:path w="4264691" h="45434">
                  <a:moveTo>
                    <a:pt x="0" y="0"/>
                  </a:moveTo>
                  <a:lnTo>
                    <a:pt x="4264691" y="0"/>
                  </a:lnTo>
                  <a:lnTo>
                    <a:pt x="4264691" y="45434"/>
                  </a:lnTo>
                  <a:lnTo>
                    <a:pt x="0" y="45434"/>
                  </a:lnTo>
                  <a:close/>
                </a:path>
              </a:pathLst>
            </a:custGeom>
            <a:solidFill>
              <a:srgbClr val="FF66C4"/>
            </a:solidFill>
          </p:spPr>
        </p:sp>
        <p:sp>
          <p:nvSpPr>
            <p:cNvPr id="26" name="TextBox 26"/>
            <p:cNvSpPr txBox="1"/>
            <p:nvPr/>
          </p:nvSpPr>
          <p:spPr>
            <a:xfrm>
              <a:off x="0" y="-57150"/>
              <a:ext cx="4264691" cy="102584"/>
            </a:xfrm>
            <a:prstGeom prst="rect">
              <a:avLst/>
            </a:prstGeom>
          </p:spPr>
          <p:txBody>
            <a:bodyPr lIns="50800" tIns="50800" rIns="50800" bIns="50800" rtlCol="0" anchor="ctr"/>
            <a:lstStyle/>
            <a:p>
              <a:pPr algn="ctr">
                <a:lnSpc>
                  <a:spcPts val="3299"/>
                </a:lnSpc>
              </a:pPr>
              <a:endParaRPr/>
            </a:p>
          </p:txBody>
        </p:sp>
      </p:grpSp>
      <p:sp>
        <p:nvSpPr>
          <p:cNvPr id="27" name="AutoShape 27"/>
          <p:cNvSpPr/>
          <p:nvPr/>
        </p:nvSpPr>
        <p:spPr>
          <a:xfrm>
            <a:off x="2651378" y="4412573"/>
            <a:ext cx="12922291" cy="0"/>
          </a:xfrm>
          <a:prstGeom prst="line">
            <a:avLst/>
          </a:prstGeom>
          <a:ln w="76200" cap="flat">
            <a:solidFill>
              <a:srgbClr val="FF66C4"/>
            </a:solidFill>
            <a:prstDash val="solid"/>
            <a:headEnd type="none" w="sm" len="sm"/>
            <a:tailEnd type="none" w="sm" len="sm"/>
          </a:ln>
        </p:spPr>
      </p:sp>
      <p:sp>
        <p:nvSpPr>
          <p:cNvPr id="28" name="AutoShape 28"/>
          <p:cNvSpPr/>
          <p:nvPr/>
        </p:nvSpPr>
        <p:spPr>
          <a:xfrm>
            <a:off x="2571022" y="1066800"/>
            <a:ext cx="0" cy="830763"/>
          </a:xfrm>
          <a:prstGeom prst="line">
            <a:avLst/>
          </a:prstGeom>
          <a:ln w="76200" cap="flat">
            <a:solidFill>
              <a:srgbClr val="FF66C4"/>
            </a:solidFill>
            <a:prstDash val="solid"/>
            <a:headEnd type="none" w="sm" len="sm"/>
            <a:tailEnd type="oval" w="lg" len="lg"/>
          </a:ln>
        </p:spPr>
      </p:sp>
      <p:sp>
        <p:nvSpPr>
          <p:cNvPr id="29" name="AutoShape 29"/>
          <p:cNvSpPr/>
          <p:nvPr/>
        </p:nvSpPr>
        <p:spPr>
          <a:xfrm>
            <a:off x="6348994" y="1066800"/>
            <a:ext cx="0" cy="830763"/>
          </a:xfrm>
          <a:prstGeom prst="line">
            <a:avLst/>
          </a:prstGeom>
          <a:ln w="76200" cap="flat">
            <a:solidFill>
              <a:srgbClr val="FF66C4"/>
            </a:solidFill>
            <a:prstDash val="solid"/>
            <a:headEnd type="none" w="sm" len="sm"/>
            <a:tailEnd type="oval" w="lg" len="lg"/>
          </a:ln>
        </p:spPr>
      </p:sp>
      <p:sp>
        <p:nvSpPr>
          <p:cNvPr id="30" name="AutoShape 30"/>
          <p:cNvSpPr/>
          <p:nvPr/>
        </p:nvSpPr>
        <p:spPr>
          <a:xfrm>
            <a:off x="10155541" y="1066800"/>
            <a:ext cx="0" cy="830763"/>
          </a:xfrm>
          <a:prstGeom prst="line">
            <a:avLst/>
          </a:prstGeom>
          <a:ln w="76200" cap="flat">
            <a:solidFill>
              <a:srgbClr val="FF66C4"/>
            </a:solidFill>
            <a:prstDash val="solid"/>
            <a:headEnd type="none" w="sm" len="sm"/>
            <a:tailEnd type="oval" w="lg" len="lg"/>
          </a:ln>
        </p:spPr>
      </p:sp>
      <p:sp>
        <p:nvSpPr>
          <p:cNvPr id="31" name="AutoShape 31"/>
          <p:cNvSpPr/>
          <p:nvPr/>
        </p:nvSpPr>
        <p:spPr>
          <a:xfrm>
            <a:off x="14000188" y="1066800"/>
            <a:ext cx="0" cy="830763"/>
          </a:xfrm>
          <a:prstGeom prst="line">
            <a:avLst/>
          </a:prstGeom>
          <a:ln w="76200" cap="flat">
            <a:solidFill>
              <a:srgbClr val="FF66C4"/>
            </a:solidFill>
            <a:prstDash val="solid"/>
            <a:headEnd type="none" w="sm" len="sm"/>
            <a:tailEnd type="oval" w="lg" len="lg"/>
          </a:ln>
        </p:spPr>
      </p:sp>
      <p:sp>
        <p:nvSpPr>
          <p:cNvPr id="32" name="AutoShape 32"/>
          <p:cNvSpPr/>
          <p:nvPr/>
        </p:nvSpPr>
        <p:spPr>
          <a:xfrm>
            <a:off x="4735044" y="4412573"/>
            <a:ext cx="0" cy="830763"/>
          </a:xfrm>
          <a:prstGeom prst="line">
            <a:avLst/>
          </a:prstGeom>
          <a:ln w="76200" cap="flat">
            <a:solidFill>
              <a:srgbClr val="FF66C4"/>
            </a:solidFill>
            <a:prstDash val="solid"/>
            <a:headEnd type="none" w="sm" len="sm"/>
            <a:tailEnd type="oval" w="lg" len="lg"/>
          </a:ln>
        </p:spPr>
      </p:sp>
      <p:sp>
        <p:nvSpPr>
          <p:cNvPr id="33" name="AutoShape 33"/>
          <p:cNvSpPr/>
          <p:nvPr/>
        </p:nvSpPr>
        <p:spPr>
          <a:xfrm>
            <a:off x="9074741" y="4412573"/>
            <a:ext cx="0" cy="830763"/>
          </a:xfrm>
          <a:prstGeom prst="line">
            <a:avLst/>
          </a:prstGeom>
          <a:ln w="76200" cap="flat">
            <a:solidFill>
              <a:srgbClr val="FF66C4"/>
            </a:solidFill>
            <a:prstDash val="solid"/>
            <a:headEnd type="none" w="sm" len="sm"/>
            <a:tailEnd type="oval" w="lg" len="lg"/>
          </a:ln>
        </p:spPr>
      </p:sp>
      <p:sp>
        <p:nvSpPr>
          <p:cNvPr id="34" name="AutoShape 34"/>
          <p:cNvSpPr/>
          <p:nvPr/>
        </p:nvSpPr>
        <p:spPr>
          <a:xfrm>
            <a:off x="13414439" y="4412573"/>
            <a:ext cx="0" cy="830763"/>
          </a:xfrm>
          <a:prstGeom prst="line">
            <a:avLst/>
          </a:prstGeom>
          <a:ln w="76200" cap="flat">
            <a:solidFill>
              <a:srgbClr val="FF66C4"/>
            </a:solidFill>
            <a:prstDash val="solid"/>
            <a:headEnd type="none" w="sm" len="sm"/>
            <a:tailEnd type="oval" w="lg" len="lg"/>
          </a:ln>
        </p:spPr>
      </p:sp>
      <p:grpSp>
        <p:nvGrpSpPr>
          <p:cNvPr id="35" name="Group 35"/>
          <p:cNvGrpSpPr/>
          <p:nvPr/>
        </p:nvGrpSpPr>
        <p:grpSpPr>
          <a:xfrm>
            <a:off x="959441" y="2204711"/>
            <a:ext cx="3146962" cy="1378585"/>
            <a:chOff x="0" y="0"/>
            <a:chExt cx="4195949" cy="1838113"/>
          </a:xfrm>
        </p:grpSpPr>
        <p:sp>
          <p:nvSpPr>
            <p:cNvPr id="36" name="TextBox 36"/>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D13A97"/>
                  </a:solidFill>
                  <a:latin typeface="Aileron"/>
                  <a:ea typeface="Aileron"/>
                  <a:cs typeface="Aileron"/>
                  <a:sym typeface="Aileron"/>
                </a:rPr>
                <a:t>1</a:t>
              </a:r>
            </a:p>
          </p:txBody>
        </p:sp>
        <p:sp>
          <p:nvSpPr>
            <p:cNvPr id="37" name="TextBox 37"/>
            <p:cNvSpPr txBox="1"/>
            <p:nvPr/>
          </p:nvSpPr>
          <p:spPr>
            <a:xfrm>
              <a:off x="0" y="800523"/>
              <a:ext cx="4195949"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Lập kế hoạch và phân tích yêu cầu: 30 triệu</a:t>
              </a:r>
            </a:p>
          </p:txBody>
        </p:sp>
      </p:grpSp>
      <p:grpSp>
        <p:nvGrpSpPr>
          <p:cNvPr id="38" name="Group 38"/>
          <p:cNvGrpSpPr/>
          <p:nvPr/>
        </p:nvGrpSpPr>
        <p:grpSpPr>
          <a:xfrm>
            <a:off x="4737413" y="2204711"/>
            <a:ext cx="3146962" cy="1378585"/>
            <a:chOff x="0" y="0"/>
            <a:chExt cx="4195949" cy="1838113"/>
          </a:xfrm>
        </p:grpSpPr>
        <p:sp>
          <p:nvSpPr>
            <p:cNvPr id="39" name="TextBox 39"/>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D13A97"/>
                  </a:solidFill>
                  <a:latin typeface="Aileron"/>
                  <a:ea typeface="Aileron"/>
                  <a:cs typeface="Aileron"/>
                  <a:sym typeface="Aileron"/>
                </a:rPr>
                <a:t>2</a:t>
              </a:r>
            </a:p>
          </p:txBody>
        </p:sp>
        <p:sp>
          <p:nvSpPr>
            <p:cNvPr id="40" name="TextBox 40"/>
            <p:cNvSpPr txBox="1"/>
            <p:nvPr/>
          </p:nvSpPr>
          <p:spPr>
            <a:xfrm>
              <a:off x="0" y="800523"/>
              <a:ext cx="4195949"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Thiết kế giao diện, tính năng: 20 triệu</a:t>
              </a:r>
            </a:p>
          </p:txBody>
        </p:sp>
      </p:grpSp>
      <p:grpSp>
        <p:nvGrpSpPr>
          <p:cNvPr id="41" name="Group 41"/>
          <p:cNvGrpSpPr/>
          <p:nvPr/>
        </p:nvGrpSpPr>
        <p:grpSpPr>
          <a:xfrm>
            <a:off x="8515385" y="2204711"/>
            <a:ext cx="3280312" cy="1378585"/>
            <a:chOff x="0" y="0"/>
            <a:chExt cx="4373749" cy="1838113"/>
          </a:xfrm>
        </p:grpSpPr>
        <p:sp>
          <p:nvSpPr>
            <p:cNvPr id="42" name="TextBox 42"/>
            <p:cNvSpPr txBox="1"/>
            <p:nvPr/>
          </p:nvSpPr>
          <p:spPr>
            <a:xfrm>
              <a:off x="0" y="-28575"/>
              <a:ext cx="4373749" cy="672888"/>
            </a:xfrm>
            <a:prstGeom prst="rect">
              <a:avLst/>
            </a:prstGeom>
          </p:spPr>
          <p:txBody>
            <a:bodyPr lIns="0" tIns="0" rIns="0" bIns="0" rtlCol="0" anchor="t">
              <a:spAutoFit/>
            </a:bodyPr>
            <a:lstStyle/>
            <a:p>
              <a:pPr algn="ctr">
                <a:lnSpc>
                  <a:spcPts val="4160"/>
                </a:lnSpc>
              </a:pPr>
              <a:r>
                <a:rPr lang="en-US" sz="3200" spc="160">
                  <a:solidFill>
                    <a:srgbClr val="D13A97"/>
                  </a:solidFill>
                  <a:latin typeface="Aileron"/>
                  <a:ea typeface="Aileron"/>
                  <a:cs typeface="Aileron"/>
                  <a:sym typeface="Aileron"/>
                </a:rPr>
                <a:t>3</a:t>
              </a:r>
            </a:p>
          </p:txBody>
        </p:sp>
        <p:sp>
          <p:nvSpPr>
            <p:cNvPr id="43" name="TextBox 43"/>
            <p:cNvSpPr txBox="1"/>
            <p:nvPr/>
          </p:nvSpPr>
          <p:spPr>
            <a:xfrm>
              <a:off x="0" y="800523"/>
              <a:ext cx="4373749"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Lập trình hệ thống chính: 50 triệu</a:t>
              </a:r>
            </a:p>
          </p:txBody>
        </p:sp>
      </p:grpSp>
      <p:grpSp>
        <p:nvGrpSpPr>
          <p:cNvPr id="44" name="Group 44"/>
          <p:cNvGrpSpPr/>
          <p:nvPr/>
        </p:nvGrpSpPr>
        <p:grpSpPr>
          <a:xfrm>
            <a:off x="12719582" y="2204711"/>
            <a:ext cx="2561213" cy="1378585"/>
            <a:chOff x="0" y="0"/>
            <a:chExt cx="3414950" cy="1838113"/>
          </a:xfrm>
        </p:grpSpPr>
        <p:sp>
          <p:nvSpPr>
            <p:cNvPr id="45" name="TextBox 45"/>
            <p:cNvSpPr txBox="1"/>
            <p:nvPr/>
          </p:nvSpPr>
          <p:spPr>
            <a:xfrm>
              <a:off x="0" y="-28575"/>
              <a:ext cx="3414950" cy="672888"/>
            </a:xfrm>
            <a:prstGeom prst="rect">
              <a:avLst/>
            </a:prstGeom>
          </p:spPr>
          <p:txBody>
            <a:bodyPr lIns="0" tIns="0" rIns="0" bIns="0" rtlCol="0" anchor="t">
              <a:spAutoFit/>
            </a:bodyPr>
            <a:lstStyle/>
            <a:p>
              <a:pPr algn="ctr">
                <a:lnSpc>
                  <a:spcPts val="4160"/>
                </a:lnSpc>
              </a:pPr>
              <a:r>
                <a:rPr lang="en-US" sz="3200" spc="160">
                  <a:solidFill>
                    <a:srgbClr val="D13A97"/>
                  </a:solidFill>
                  <a:latin typeface="Aileron"/>
                  <a:ea typeface="Aileron"/>
                  <a:cs typeface="Aileron"/>
                  <a:sym typeface="Aileron"/>
                </a:rPr>
                <a:t>4</a:t>
              </a:r>
            </a:p>
          </p:txBody>
        </p:sp>
        <p:sp>
          <p:nvSpPr>
            <p:cNvPr id="46" name="TextBox 46"/>
            <p:cNvSpPr txBox="1"/>
            <p:nvPr/>
          </p:nvSpPr>
          <p:spPr>
            <a:xfrm>
              <a:off x="0" y="800523"/>
              <a:ext cx="3414950"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Kiểm thử và sửa lỗi: 20 triệu</a:t>
              </a:r>
            </a:p>
          </p:txBody>
        </p:sp>
      </p:grpSp>
      <p:grpSp>
        <p:nvGrpSpPr>
          <p:cNvPr id="47" name="Group 47"/>
          <p:cNvGrpSpPr/>
          <p:nvPr/>
        </p:nvGrpSpPr>
        <p:grpSpPr>
          <a:xfrm>
            <a:off x="3161563" y="5681521"/>
            <a:ext cx="3146962" cy="1378585"/>
            <a:chOff x="0" y="0"/>
            <a:chExt cx="4195949" cy="1838113"/>
          </a:xfrm>
        </p:grpSpPr>
        <p:sp>
          <p:nvSpPr>
            <p:cNvPr id="48" name="TextBox 48"/>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D13A97"/>
                  </a:solidFill>
                  <a:latin typeface="Aileron"/>
                  <a:ea typeface="Aileron"/>
                  <a:cs typeface="Aileron"/>
                  <a:sym typeface="Aileron"/>
                </a:rPr>
                <a:t>5</a:t>
              </a:r>
            </a:p>
          </p:txBody>
        </p:sp>
        <p:sp>
          <p:nvSpPr>
            <p:cNvPr id="49" name="TextBox 49"/>
            <p:cNvSpPr txBox="1"/>
            <p:nvPr/>
          </p:nvSpPr>
          <p:spPr>
            <a:xfrm>
              <a:off x="0" y="800523"/>
              <a:ext cx="4195949"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Cấu hình server, hosting: 15 triệu</a:t>
              </a:r>
            </a:p>
          </p:txBody>
        </p:sp>
      </p:grpSp>
      <p:grpSp>
        <p:nvGrpSpPr>
          <p:cNvPr id="50" name="Group 50"/>
          <p:cNvGrpSpPr/>
          <p:nvPr/>
        </p:nvGrpSpPr>
        <p:grpSpPr>
          <a:xfrm>
            <a:off x="7747601" y="5681521"/>
            <a:ext cx="2654281" cy="1378585"/>
            <a:chOff x="0" y="0"/>
            <a:chExt cx="3539041" cy="1838113"/>
          </a:xfrm>
        </p:grpSpPr>
        <p:sp>
          <p:nvSpPr>
            <p:cNvPr id="51" name="TextBox 51"/>
            <p:cNvSpPr txBox="1"/>
            <p:nvPr/>
          </p:nvSpPr>
          <p:spPr>
            <a:xfrm>
              <a:off x="0" y="-28575"/>
              <a:ext cx="3539041" cy="672888"/>
            </a:xfrm>
            <a:prstGeom prst="rect">
              <a:avLst/>
            </a:prstGeom>
          </p:spPr>
          <p:txBody>
            <a:bodyPr lIns="0" tIns="0" rIns="0" bIns="0" rtlCol="0" anchor="t">
              <a:spAutoFit/>
            </a:bodyPr>
            <a:lstStyle/>
            <a:p>
              <a:pPr algn="ctr">
                <a:lnSpc>
                  <a:spcPts val="4160"/>
                </a:lnSpc>
              </a:pPr>
              <a:r>
                <a:rPr lang="en-US" sz="3200" spc="160">
                  <a:solidFill>
                    <a:srgbClr val="D13A97"/>
                  </a:solidFill>
                  <a:latin typeface="Aileron"/>
                  <a:ea typeface="Aileron"/>
                  <a:cs typeface="Aileron"/>
                  <a:sym typeface="Aileron"/>
                </a:rPr>
                <a:t>6</a:t>
              </a:r>
            </a:p>
          </p:txBody>
        </p:sp>
        <p:sp>
          <p:nvSpPr>
            <p:cNvPr id="52" name="TextBox 52"/>
            <p:cNvSpPr txBox="1"/>
            <p:nvPr/>
          </p:nvSpPr>
          <p:spPr>
            <a:xfrm>
              <a:off x="0" y="800523"/>
              <a:ext cx="3539041"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Quản lý và giám sát dự án: 15 triệu</a:t>
              </a:r>
            </a:p>
          </p:txBody>
        </p:sp>
      </p:grpSp>
      <p:grpSp>
        <p:nvGrpSpPr>
          <p:cNvPr id="53" name="Group 53"/>
          <p:cNvGrpSpPr/>
          <p:nvPr/>
        </p:nvGrpSpPr>
        <p:grpSpPr>
          <a:xfrm>
            <a:off x="12082652" y="5681521"/>
            <a:ext cx="2663573" cy="1378585"/>
            <a:chOff x="0" y="0"/>
            <a:chExt cx="3551431" cy="1838113"/>
          </a:xfrm>
        </p:grpSpPr>
        <p:sp>
          <p:nvSpPr>
            <p:cNvPr id="54" name="TextBox 54"/>
            <p:cNvSpPr txBox="1"/>
            <p:nvPr/>
          </p:nvSpPr>
          <p:spPr>
            <a:xfrm>
              <a:off x="0" y="-28575"/>
              <a:ext cx="3551431" cy="672888"/>
            </a:xfrm>
            <a:prstGeom prst="rect">
              <a:avLst/>
            </a:prstGeom>
          </p:spPr>
          <p:txBody>
            <a:bodyPr lIns="0" tIns="0" rIns="0" bIns="0" rtlCol="0" anchor="t">
              <a:spAutoFit/>
            </a:bodyPr>
            <a:lstStyle/>
            <a:p>
              <a:pPr algn="ctr">
                <a:lnSpc>
                  <a:spcPts val="4160"/>
                </a:lnSpc>
              </a:pPr>
              <a:r>
                <a:rPr lang="en-US" sz="3200" spc="160">
                  <a:solidFill>
                    <a:srgbClr val="D13A97"/>
                  </a:solidFill>
                  <a:latin typeface="Aileron"/>
                  <a:ea typeface="Aileron"/>
                  <a:cs typeface="Aileron"/>
                  <a:sym typeface="Aileron"/>
                </a:rPr>
                <a:t>7</a:t>
              </a:r>
            </a:p>
          </p:txBody>
        </p:sp>
        <p:sp>
          <p:nvSpPr>
            <p:cNvPr id="55" name="TextBox 55"/>
            <p:cNvSpPr txBox="1"/>
            <p:nvPr/>
          </p:nvSpPr>
          <p:spPr>
            <a:xfrm>
              <a:off x="0" y="800523"/>
              <a:ext cx="3551431"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Đào tạo và triển khai: 10 triệu</a:t>
              </a:r>
            </a:p>
          </p:txBody>
        </p:sp>
      </p:grpSp>
      <p:grpSp>
        <p:nvGrpSpPr>
          <p:cNvPr id="56" name="Group 56"/>
          <p:cNvGrpSpPr/>
          <p:nvPr/>
        </p:nvGrpSpPr>
        <p:grpSpPr>
          <a:xfrm>
            <a:off x="295080" y="308579"/>
            <a:ext cx="12246346" cy="1030605"/>
            <a:chOff x="0" y="0"/>
            <a:chExt cx="16328461" cy="1374140"/>
          </a:xfrm>
        </p:grpSpPr>
        <p:sp>
          <p:nvSpPr>
            <p:cNvPr id="57" name="TextBox 57"/>
            <p:cNvSpPr txBox="1"/>
            <p:nvPr/>
          </p:nvSpPr>
          <p:spPr>
            <a:xfrm>
              <a:off x="0" y="-38100"/>
              <a:ext cx="16328461" cy="764540"/>
            </a:xfrm>
            <a:prstGeom prst="rect">
              <a:avLst/>
            </a:prstGeom>
          </p:spPr>
          <p:txBody>
            <a:bodyPr lIns="0" tIns="0" rIns="0" bIns="0" rtlCol="0" anchor="t">
              <a:spAutoFit/>
            </a:bodyPr>
            <a:lstStyle/>
            <a:p>
              <a:pPr algn="l">
                <a:lnSpc>
                  <a:spcPts val="4680"/>
                </a:lnSpc>
              </a:pPr>
              <a:r>
                <a:rPr lang="en-US" sz="3600" b="1" spc="107">
                  <a:solidFill>
                    <a:srgbClr val="F4F1E9"/>
                  </a:solidFill>
                  <a:latin typeface="Aileron Heavy"/>
                  <a:ea typeface="Aileron Heavy"/>
                  <a:cs typeface="Aileron Heavy"/>
                  <a:sym typeface="Aileron Heavy"/>
                </a:rPr>
                <a:t>Chi phí theo từng công việc cụ thể:</a:t>
              </a:r>
            </a:p>
          </p:txBody>
        </p:sp>
        <p:sp>
          <p:nvSpPr>
            <p:cNvPr id="58" name="TextBox 58"/>
            <p:cNvSpPr txBox="1"/>
            <p:nvPr/>
          </p:nvSpPr>
          <p:spPr>
            <a:xfrm>
              <a:off x="0" y="882650"/>
              <a:ext cx="16328461" cy="491490"/>
            </a:xfrm>
            <a:prstGeom prst="rect">
              <a:avLst/>
            </a:prstGeom>
          </p:spPr>
          <p:txBody>
            <a:bodyPr lIns="0" tIns="0" rIns="0" bIns="0" rtlCol="0" anchor="t">
              <a:spAutoFit/>
            </a:bodyPr>
            <a:lstStyle/>
            <a:p>
              <a:pPr algn="l">
                <a:lnSpc>
                  <a:spcPts val="3299"/>
                </a:lnSpc>
              </a:pPr>
              <a:endParaRPr/>
            </a:p>
          </p:txBody>
        </p:sp>
      </p:grpSp>
      <p:sp>
        <p:nvSpPr>
          <p:cNvPr id="59" name="AutoShape 59"/>
          <p:cNvSpPr/>
          <p:nvPr/>
        </p:nvSpPr>
        <p:spPr>
          <a:xfrm>
            <a:off x="4696944" y="7709054"/>
            <a:ext cx="0" cy="830763"/>
          </a:xfrm>
          <a:prstGeom prst="line">
            <a:avLst/>
          </a:prstGeom>
          <a:ln w="76200" cap="flat">
            <a:solidFill>
              <a:srgbClr val="FF66C4"/>
            </a:solidFill>
            <a:prstDash val="solid"/>
            <a:headEnd type="none" w="sm" len="sm"/>
            <a:tailEnd type="oval" w="lg" len="lg"/>
          </a:ln>
        </p:spPr>
      </p:sp>
      <p:sp>
        <p:nvSpPr>
          <p:cNvPr id="60" name="AutoShape 60"/>
          <p:cNvSpPr/>
          <p:nvPr/>
        </p:nvSpPr>
        <p:spPr>
          <a:xfrm>
            <a:off x="9144000" y="7758346"/>
            <a:ext cx="0" cy="830763"/>
          </a:xfrm>
          <a:prstGeom prst="line">
            <a:avLst/>
          </a:prstGeom>
          <a:ln w="76200" cap="flat">
            <a:solidFill>
              <a:srgbClr val="FF66C4"/>
            </a:solidFill>
            <a:prstDash val="solid"/>
            <a:headEnd type="none" w="sm" len="sm"/>
            <a:tailEnd type="oval" w="lg" len="lg"/>
          </a:ln>
        </p:spPr>
      </p:sp>
      <p:grpSp>
        <p:nvGrpSpPr>
          <p:cNvPr id="61" name="Group 61"/>
          <p:cNvGrpSpPr/>
          <p:nvPr/>
        </p:nvGrpSpPr>
        <p:grpSpPr>
          <a:xfrm>
            <a:off x="3369445" y="8842634"/>
            <a:ext cx="2654998" cy="1378585"/>
            <a:chOff x="0" y="0"/>
            <a:chExt cx="3539997" cy="1838113"/>
          </a:xfrm>
        </p:grpSpPr>
        <p:sp>
          <p:nvSpPr>
            <p:cNvPr id="62" name="TextBox 62"/>
            <p:cNvSpPr txBox="1"/>
            <p:nvPr/>
          </p:nvSpPr>
          <p:spPr>
            <a:xfrm>
              <a:off x="0" y="-28575"/>
              <a:ext cx="3539997" cy="672888"/>
            </a:xfrm>
            <a:prstGeom prst="rect">
              <a:avLst/>
            </a:prstGeom>
          </p:spPr>
          <p:txBody>
            <a:bodyPr lIns="0" tIns="0" rIns="0" bIns="0" rtlCol="0" anchor="t">
              <a:spAutoFit/>
            </a:bodyPr>
            <a:lstStyle/>
            <a:p>
              <a:pPr algn="ctr">
                <a:lnSpc>
                  <a:spcPts val="4160"/>
                </a:lnSpc>
              </a:pPr>
              <a:r>
                <a:rPr lang="en-US" sz="3200" spc="160">
                  <a:solidFill>
                    <a:srgbClr val="D13A97"/>
                  </a:solidFill>
                  <a:latin typeface="Aileron"/>
                  <a:ea typeface="Aileron"/>
                  <a:cs typeface="Aileron"/>
                  <a:sym typeface="Aileron"/>
                </a:rPr>
                <a:t>8</a:t>
              </a:r>
            </a:p>
          </p:txBody>
        </p:sp>
        <p:sp>
          <p:nvSpPr>
            <p:cNvPr id="63" name="TextBox 63"/>
            <p:cNvSpPr txBox="1"/>
            <p:nvPr/>
          </p:nvSpPr>
          <p:spPr>
            <a:xfrm>
              <a:off x="0" y="800523"/>
              <a:ext cx="3539997" cy="10375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Marketing và quảng bá: 20 triệu</a:t>
              </a:r>
            </a:p>
          </p:txBody>
        </p:sp>
      </p:grpSp>
      <p:grpSp>
        <p:nvGrpSpPr>
          <p:cNvPr id="64" name="Group 64"/>
          <p:cNvGrpSpPr/>
          <p:nvPr/>
        </p:nvGrpSpPr>
        <p:grpSpPr>
          <a:xfrm>
            <a:off x="7570519" y="8842634"/>
            <a:ext cx="3146962" cy="969010"/>
            <a:chOff x="0" y="0"/>
            <a:chExt cx="4195949" cy="1292013"/>
          </a:xfrm>
        </p:grpSpPr>
        <p:sp>
          <p:nvSpPr>
            <p:cNvPr id="65" name="TextBox 65"/>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spc="160">
                  <a:solidFill>
                    <a:srgbClr val="D13A97"/>
                  </a:solidFill>
                  <a:latin typeface="Aileron"/>
                  <a:ea typeface="Aileron"/>
                  <a:cs typeface="Aileron"/>
                  <a:sym typeface="Aileron"/>
                </a:rPr>
                <a:t>9</a:t>
              </a:r>
            </a:p>
          </p:txBody>
        </p:sp>
        <p:sp>
          <p:nvSpPr>
            <p:cNvPr id="66" name="TextBox 66"/>
            <p:cNvSpPr txBox="1"/>
            <p:nvPr/>
          </p:nvSpPr>
          <p:spPr>
            <a:xfrm>
              <a:off x="0" y="800523"/>
              <a:ext cx="4195949" cy="491490"/>
            </a:xfrm>
            <a:prstGeom prst="rect">
              <a:avLst/>
            </a:prstGeom>
          </p:spPr>
          <p:txBody>
            <a:bodyPr lIns="0" tIns="0" rIns="0" bIns="0" rtlCol="0" anchor="t">
              <a:spAutoFit/>
            </a:bodyPr>
            <a:lstStyle/>
            <a:p>
              <a:pPr algn="ctr">
                <a:lnSpc>
                  <a:spcPts val="3299"/>
                </a:lnSpc>
              </a:pPr>
              <a:r>
                <a:rPr lang="en-US" sz="2199" spc="65">
                  <a:solidFill>
                    <a:srgbClr val="FFFFFF"/>
                  </a:solidFill>
                  <a:latin typeface="Aileron"/>
                  <a:ea typeface="Aileron"/>
                  <a:cs typeface="Aileron"/>
                  <a:sym typeface="Aileron"/>
                </a:rPr>
                <a:t>Dự phòng: 10 triệu</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353205" y="-928374"/>
            <a:ext cx="18994409" cy="2149212"/>
          </a:xfrm>
          <a:prstGeom prst="rect">
            <a:avLst/>
          </a:prstGeom>
          <a:solidFill>
            <a:srgbClr val="003B31"/>
          </a:solidFill>
        </p:spPr>
      </p:sp>
      <p:sp>
        <p:nvSpPr>
          <p:cNvPr id="3" name="Freeform 3"/>
          <p:cNvSpPr/>
          <p:nvPr/>
        </p:nvSpPr>
        <p:spPr>
          <a:xfrm>
            <a:off x="2960926" y="1220838"/>
            <a:ext cx="12814363" cy="9066162"/>
          </a:xfrm>
          <a:custGeom>
            <a:avLst/>
            <a:gdLst/>
            <a:ahLst/>
            <a:cxnLst/>
            <a:rect l="l" t="t" r="r" b="b"/>
            <a:pathLst>
              <a:path w="12814363" h="9066162">
                <a:moveTo>
                  <a:pt x="0" y="0"/>
                </a:moveTo>
                <a:lnTo>
                  <a:pt x="12814363" y="0"/>
                </a:lnTo>
                <a:lnTo>
                  <a:pt x="12814363" y="9066162"/>
                </a:lnTo>
                <a:lnTo>
                  <a:pt x="0" y="9066162"/>
                </a:lnTo>
                <a:lnTo>
                  <a:pt x="0" y="0"/>
                </a:lnTo>
                <a:close/>
              </a:path>
            </a:pathLst>
          </a:custGeom>
          <a:blipFill>
            <a:blip r:embed="rId2"/>
            <a:stretch>
              <a:fillRect/>
            </a:stretch>
          </a:blipFill>
        </p:spPr>
      </p:sp>
      <p:sp>
        <p:nvSpPr>
          <p:cNvPr id="4" name="TextBox 4"/>
          <p:cNvSpPr txBox="1"/>
          <p:nvPr/>
        </p:nvSpPr>
        <p:spPr>
          <a:xfrm>
            <a:off x="193124" y="184150"/>
            <a:ext cx="17875837" cy="755015"/>
          </a:xfrm>
          <a:prstGeom prst="rect">
            <a:avLst/>
          </a:prstGeom>
        </p:spPr>
        <p:txBody>
          <a:bodyPr lIns="0" tIns="0" rIns="0" bIns="0" rtlCol="0" anchor="t">
            <a:spAutoFit/>
          </a:bodyPr>
          <a:lstStyle/>
          <a:p>
            <a:pPr algn="ctr">
              <a:lnSpc>
                <a:spcPts val="6160"/>
              </a:lnSpc>
            </a:pPr>
            <a:r>
              <a:rPr lang="en-US" sz="4400" b="1">
                <a:solidFill>
                  <a:srgbClr val="FFFFFF"/>
                </a:solidFill>
                <a:latin typeface="Muli Bold"/>
                <a:ea typeface="Muli Bold"/>
                <a:cs typeface="Muli Bold"/>
                <a:sym typeface="Muli Bold"/>
              </a:rPr>
              <a:t>2.5 Xác định thời gian làm việc - Thời gian kiểm soát dự án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353205" y="-928374"/>
            <a:ext cx="18994409" cy="2149212"/>
          </a:xfrm>
          <a:prstGeom prst="rect">
            <a:avLst/>
          </a:prstGeom>
          <a:solidFill>
            <a:srgbClr val="003B31"/>
          </a:solidFill>
        </p:spPr>
      </p:sp>
      <p:sp>
        <p:nvSpPr>
          <p:cNvPr id="3" name="Freeform 3"/>
          <p:cNvSpPr/>
          <p:nvPr/>
        </p:nvSpPr>
        <p:spPr>
          <a:xfrm>
            <a:off x="3731348" y="1220838"/>
            <a:ext cx="10586863" cy="8892965"/>
          </a:xfrm>
          <a:custGeom>
            <a:avLst/>
            <a:gdLst/>
            <a:ahLst/>
            <a:cxnLst/>
            <a:rect l="l" t="t" r="r" b="b"/>
            <a:pathLst>
              <a:path w="10586863" h="8892965">
                <a:moveTo>
                  <a:pt x="0" y="0"/>
                </a:moveTo>
                <a:lnTo>
                  <a:pt x="10586863" y="0"/>
                </a:lnTo>
                <a:lnTo>
                  <a:pt x="10586863" y="8892965"/>
                </a:lnTo>
                <a:lnTo>
                  <a:pt x="0" y="8892965"/>
                </a:lnTo>
                <a:lnTo>
                  <a:pt x="0" y="0"/>
                </a:lnTo>
                <a:close/>
              </a:path>
            </a:pathLst>
          </a:custGeom>
          <a:blipFill>
            <a:blip r:embed="rId2"/>
            <a:stretch>
              <a:fillRect/>
            </a:stretch>
          </a:blipFill>
        </p:spPr>
      </p:sp>
      <p:sp>
        <p:nvSpPr>
          <p:cNvPr id="4" name="TextBox 4"/>
          <p:cNvSpPr txBox="1"/>
          <p:nvPr/>
        </p:nvSpPr>
        <p:spPr>
          <a:xfrm>
            <a:off x="193124" y="184150"/>
            <a:ext cx="17875837" cy="755015"/>
          </a:xfrm>
          <a:prstGeom prst="rect">
            <a:avLst/>
          </a:prstGeom>
        </p:spPr>
        <p:txBody>
          <a:bodyPr lIns="0" tIns="0" rIns="0" bIns="0" rtlCol="0" anchor="t">
            <a:spAutoFit/>
          </a:bodyPr>
          <a:lstStyle/>
          <a:p>
            <a:pPr algn="ctr">
              <a:lnSpc>
                <a:spcPts val="6160"/>
              </a:lnSpc>
            </a:pPr>
            <a:r>
              <a:rPr lang="en-US" sz="4400" b="1">
                <a:solidFill>
                  <a:srgbClr val="FFFFFF"/>
                </a:solidFill>
                <a:latin typeface="Muli Bold"/>
                <a:ea typeface="Muli Bold"/>
                <a:cs typeface="Muli Bold"/>
                <a:sym typeface="Muli Bold"/>
              </a:rPr>
              <a:t>2.5 Xác định thời gian làm việc - Kế hoạch dự án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353205" y="-928374"/>
            <a:ext cx="18994409" cy="2149212"/>
          </a:xfrm>
          <a:prstGeom prst="rect">
            <a:avLst/>
          </a:prstGeom>
          <a:solidFill>
            <a:srgbClr val="003B31"/>
          </a:solidFill>
        </p:spPr>
      </p:sp>
      <p:sp>
        <p:nvSpPr>
          <p:cNvPr id="3" name="Freeform 3"/>
          <p:cNvSpPr/>
          <p:nvPr/>
        </p:nvSpPr>
        <p:spPr>
          <a:xfrm>
            <a:off x="1924192" y="1400787"/>
            <a:ext cx="7253389" cy="8750352"/>
          </a:xfrm>
          <a:custGeom>
            <a:avLst/>
            <a:gdLst/>
            <a:ahLst/>
            <a:cxnLst/>
            <a:rect l="l" t="t" r="r" b="b"/>
            <a:pathLst>
              <a:path w="7253389" h="8750352">
                <a:moveTo>
                  <a:pt x="0" y="0"/>
                </a:moveTo>
                <a:lnTo>
                  <a:pt x="7253389" y="0"/>
                </a:lnTo>
                <a:lnTo>
                  <a:pt x="7253389" y="8750352"/>
                </a:lnTo>
                <a:lnTo>
                  <a:pt x="0" y="8750352"/>
                </a:lnTo>
                <a:lnTo>
                  <a:pt x="0" y="0"/>
                </a:lnTo>
                <a:close/>
              </a:path>
            </a:pathLst>
          </a:custGeom>
          <a:blipFill>
            <a:blip r:embed="rId2"/>
            <a:stretch>
              <a:fillRect t="-314" b="-314"/>
            </a:stretch>
          </a:blipFill>
        </p:spPr>
      </p:sp>
      <p:sp>
        <p:nvSpPr>
          <p:cNvPr id="4" name="Freeform 4"/>
          <p:cNvSpPr/>
          <p:nvPr/>
        </p:nvSpPr>
        <p:spPr>
          <a:xfrm>
            <a:off x="9177581" y="1400787"/>
            <a:ext cx="7186227" cy="8750352"/>
          </a:xfrm>
          <a:custGeom>
            <a:avLst/>
            <a:gdLst/>
            <a:ahLst/>
            <a:cxnLst/>
            <a:rect l="l" t="t" r="r" b="b"/>
            <a:pathLst>
              <a:path w="7186227" h="8750352">
                <a:moveTo>
                  <a:pt x="0" y="0"/>
                </a:moveTo>
                <a:lnTo>
                  <a:pt x="7186227" y="0"/>
                </a:lnTo>
                <a:lnTo>
                  <a:pt x="7186227" y="8750352"/>
                </a:lnTo>
                <a:lnTo>
                  <a:pt x="0" y="8750352"/>
                </a:lnTo>
                <a:lnTo>
                  <a:pt x="0" y="0"/>
                </a:lnTo>
                <a:close/>
              </a:path>
            </a:pathLst>
          </a:custGeom>
          <a:blipFill>
            <a:blip r:embed="rId3"/>
            <a:stretch>
              <a:fillRect/>
            </a:stretch>
          </a:blipFill>
        </p:spPr>
      </p:sp>
      <p:sp>
        <p:nvSpPr>
          <p:cNvPr id="5" name="TextBox 5"/>
          <p:cNvSpPr txBox="1"/>
          <p:nvPr/>
        </p:nvSpPr>
        <p:spPr>
          <a:xfrm>
            <a:off x="193124" y="184150"/>
            <a:ext cx="17875837" cy="755015"/>
          </a:xfrm>
          <a:prstGeom prst="rect">
            <a:avLst/>
          </a:prstGeom>
        </p:spPr>
        <p:txBody>
          <a:bodyPr lIns="0" tIns="0" rIns="0" bIns="0" rtlCol="0" anchor="t">
            <a:spAutoFit/>
          </a:bodyPr>
          <a:lstStyle/>
          <a:p>
            <a:pPr algn="ctr">
              <a:lnSpc>
                <a:spcPts val="6160"/>
              </a:lnSpc>
            </a:pPr>
            <a:r>
              <a:rPr lang="en-US" sz="4400" b="1">
                <a:solidFill>
                  <a:srgbClr val="FFFFFF"/>
                </a:solidFill>
                <a:latin typeface="Muli Bold"/>
                <a:ea typeface="Muli Bold"/>
                <a:cs typeface="Muli Bold"/>
                <a:sym typeface="Muli Bold"/>
              </a:rPr>
              <a:t>2.5 Xác định thời gian làm việc - Kế hoạch dự án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353205" y="-928374"/>
            <a:ext cx="18994409" cy="2149212"/>
          </a:xfrm>
          <a:prstGeom prst="rect">
            <a:avLst/>
          </a:prstGeom>
          <a:solidFill>
            <a:srgbClr val="003B31"/>
          </a:solidFill>
        </p:spPr>
      </p:sp>
      <p:sp>
        <p:nvSpPr>
          <p:cNvPr id="3" name="Freeform 3"/>
          <p:cNvSpPr/>
          <p:nvPr/>
        </p:nvSpPr>
        <p:spPr>
          <a:xfrm>
            <a:off x="1350522" y="1423403"/>
            <a:ext cx="6839406" cy="8643799"/>
          </a:xfrm>
          <a:custGeom>
            <a:avLst/>
            <a:gdLst/>
            <a:ahLst/>
            <a:cxnLst/>
            <a:rect l="l" t="t" r="r" b="b"/>
            <a:pathLst>
              <a:path w="6839406" h="8643799">
                <a:moveTo>
                  <a:pt x="0" y="0"/>
                </a:moveTo>
                <a:lnTo>
                  <a:pt x="6839406" y="0"/>
                </a:lnTo>
                <a:lnTo>
                  <a:pt x="6839406" y="8643799"/>
                </a:lnTo>
                <a:lnTo>
                  <a:pt x="0" y="8643799"/>
                </a:lnTo>
                <a:lnTo>
                  <a:pt x="0" y="0"/>
                </a:lnTo>
                <a:close/>
              </a:path>
            </a:pathLst>
          </a:custGeom>
          <a:blipFill>
            <a:blip r:embed="rId2"/>
            <a:stretch>
              <a:fillRect/>
            </a:stretch>
          </a:blipFill>
        </p:spPr>
      </p:sp>
      <p:sp>
        <p:nvSpPr>
          <p:cNvPr id="4" name="Freeform 4"/>
          <p:cNvSpPr/>
          <p:nvPr/>
        </p:nvSpPr>
        <p:spPr>
          <a:xfrm>
            <a:off x="8361863" y="1423403"/>
            <a:ext cx="9183187" cy="5547340"/>
          </a:xfrm>
          <a:custGeom>
            <a:avLst/>
            <a:gdLst/>
            <a:ahLst/>
            <a:cxnLst/>
            <a:rect l="l" t="t" r="r" b="b"/>
            <a:pathLst>
              <a:path w="9183187" h="5547340">
                <a:moveTo>
                  <a:pt x="0" y="0"/>
                </a:moveTo>
                <a:lnTo>
                  <a:pt x="9183187" y="0"/>
                </a:lnTo>
                <a:lnTo>
                  <a:pt x="9183187" y="5547340"/>
                </a:lnTo>
                <a:lnTo>
                  <a:pt x="0" y="5547340"/>
                </a:lnTo>
                <a:lnTo>
                  <a:pt x="0" y="0"/>
                </a:lnTo>
                <a:close/>
              </a:path>
            </a:pathLst>
          </a:custGeom>
          <a:blipFill>
            <a:blip r:embed="rId3"/>
            <a:stretch>
              <a:fillRect/>
            </a:stretch>
          </a:blipFill>
        </p:spPr>
      </p:sp>
      <p:sp>
        <p:nvSpPr>
          <p:cNvPr id="5" name="TextBox 5"/>
          <p:cNvSpPr txBox="1"/>
          <p:nvPr/>
        </p:nvSpPr>
        <p:spPr>
          <a:xfrm>
            <a:off x="193124" y="184150"/>
            <a:ext cx="17875837" cy="755015"/>
          </a:xfrm>
          <a:prstGeom prst="rect">
            <a:avLst/>
          </a:prstGeom>
        </p:spPr>
        <p:txBody>
          <a:bodyPr lIns="0" tIns="0" rIns="0" bIns="0" rtlCol="0" anchor="t">
            <a:spAutoFit/>
          </a:bodyPr>
          <a:lstStyle/>
          <a:p>
            <a:pPr algn="ctr">
              <a:lnSpc>
                <a:spcPts val="6160"/>
              </a:lnSpc>
            </a:pPr>
            <a:r>
              <a:rPr lang="en-US" sz="4400" b="1">
                <a:solidFill>
                  <a:srgbClr val="FFFFFF"/>
                </a:solidFill>
                <a:latin typeface="Muli Bold"/>
                <a:ea typeface="Muli Bold"/>
                <a:cs typeface="Muli Bold"/>
                <a:sym typeface="Muli Bold"/>
              </a:rPr>
              <a:t>2.5 Xác định thời gian làm việc - Kế hoạch dự án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49143"/>
            <a:ext cx="1028700" cy="5551692"/>
            <a:chOff x="0" y="0"/>
            <a:chExt cx="270933" cy="1462174"/>
          </a:xfrm>
        </p:grpSpPr>
        <p:sp>
          <p:nvSpPr>
            <p:cNvPr id="3" name="Freeform 3"/>
            <p:cNvSpPr/>
            <p:nvPr/>
          </p:nvSpPr>
          <p:spPr>
            <a:xfrm>
              <a:off x="0" y="0"/>
              <a:ext cx="270933" cy="1462174"/>
            </a:xfrm>
            <a:custGeom>
              <a:avLst/>
              <a:gdLst/>
              <a:ahLst/>
              <a:cxnLst/>
              <a:rect l="l" t="t" r="r" b="b"/>
              <a:pathLst>
                <a:path w="270933" h="1462174">
                  <a:moveTo>
                    <a:pt x="0" y="0"/>
                  </a:moveTo>
                  <a:lnTo>
                    <a:pt x="270933" y="0"/>
                  </a:lnTo>
                  <a:lnTo>
                    <a:pt x="270933" y="1462174"/>
                  </a:lnTo>
                  <a:lnTo>
                    <a:pt x="0" y="1462174"/>
                  </a:lnTo>
                  <a:close/>
                </a:path>
              </a:pathLst>
            </a:custGeom>
            <a:solidFill>
              <a:srgbClr val="003B31"/>
            </a:solidFill>
          </p:spPr>
        </p:sp>
        <p:sp>
          <p:nvSpPr>
            <p:cNvPr id="4" name="TextBox 4"/>
            <p:cNvSpPr txBox="1"/>
            <p:nvPr/>
          </p:nvSpPr>
          <p:spPr>
            <a:xfrm>
              <a:off x="0" y="-47625"/>
              <a:ext cx="270933" cy="1509799"/>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0" y="-1920240"/>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stretch>
              <a:fillRect/>
            </a:stretch>
          </a:blipFill>
        </p:spPr>
      </p:sp>
      <p:grpSp>
        <p:nvGrpSpPr>
          <p:cNvPr id="6" name="Group 6"/>
          <p:cNvGrpSpPr/>
          <p:nvPr/>
        </p:nvGrpSpPr>
        <p:grpSpPr>
          <a:xfrm>
            <a:off x="0" y="2749143"/>
            <a:ext cx="8592033" cy="5551692"/>
            <a:chOff x="0" y="0"/>
            <a:chExt cx="2262922" cy="1462174"/>
          </a:xfrm>
        </p:grpSpPr>
        <p:sp>
          <p:nvSpPr>
            <p:cNvPr id="7" name="Freeform 7"/>
            <p:cNvSpPr/>
            <p:nvPr/>
          </p:nvSpPr>
          <p:spPr>
            <a:xfrm>
              <a:off x="0" y="0"/>
              <a:ext cx="2262922" cy="1462174"/>
            </a:xfrm>
            <a:custGeom>
              <a:avLst/>
              <a:gdLst/>
              <a:ahLst/>
              <a:cxnLst/>
              <a:rect l="l" t="t" r="r" b="b"/>
              <a:pathLst>
                <a:path w="2262922" h="1462174">
                  <a:moveTo>
                    <a:pt x="0" y="0"/>
                  </a:moveTo>
                  <a:lnTo>
                    <a:pt x="2262922" y="0"/>
                  </a:lnTo>
                  <a:lnTo>
                    <a:pt x="2262922" y="1462174"/>
                  </a:lnTo>
                  <a:lnTo>
                    <a:pt x="0" y="1462174"/>
                  </a:lnTo>
                  <a:close/>
                </a:path>
              </a:pathLst>
            </a:custGeom>
            <a:solidFill>
              <a:srgbClr val="2B463C"/>
            </a:solidFill>
          </p:spPr>
        </p:sp>
        <p:sp>
          <p:nvSpPr>
            <p:cNvPr id="8" name="TextBox 8"/>
            <p:cNvSpPr txBox="1"/>
            <p:nvPr/>
          </p:nvSpPr>
          <p:spPr>
            <a:xfrm>
              <a:off x="0" y="-9525"/>
              <a:ext cx="2262922" cy="1471699"/>
            </a:xfrm>
            <a:prstGeom prst="rect">
              <a:avLst/>
            </a:prstGeom>
          </p:spPr>
          <p:txBody>
            <a:bodyPr lIns="254000" tIns="254000" rIns="254000" bIns="254000" rtlCol="0" anchor="ctr"/>
            <a:lstStyle/>
            <a:p>
              <a:pPr algn="ctr">
                <a:lnSpc>
                  <a:spcPts val="10800"/>
                </a:lnSpc>
              </a:pPr>
              <a:r>
                <a:rPr lang="en-US" sz="9000" b="1">
                  <a:solidFill>
                    <a:srgbClr val="FFFFFF"/>
                  </a:solidFill>
                  <a:latin typeface="Cabin Bold"/>
                  <a:ea typeface="Cabin Bold"/>
                  <a:cs typeface="Cabin Bold"/>
                  <a:sym typeface="Cabin Bold"/>
                </a:rPr>
                <a:t>3. Ước lượng và quản lý thời gian</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2401508"/>
            <a:ext cx="16230600" cy="0"/>
          </a:xfrm>
          <a:prstGeom prst="line">
            <a:avLst/>
          </a:prstGeom>
          <a:ln w="19050" cap="flat">
            <a:solidFill>
              <a:srgbClr val="000000"/>
            </a:solidFill>
            <a:prstDash val="solid"/>
            <a:headEnd type="none" w="sm" len="sm"/>
            <a:tailEnd type="none" w="sm" len="sm"/>
          </a:ln>
        </p:spPr>
      </p:sp>
      <p:sp>
        <p:nvSpPr>
          <p:cNvPr id="3" name="Freeform 3"/>
          <p:cNvSpPr/>
          <p:nvPr/>
        </p:nvSpPr>
        <p:spPr>
          <a:xfrm>
            <a:off x="1182729" y="2783502"/>
            <a:ext cx="15922543" cy="7503498"/>
          </a:xfrm>
          <a:custGeom>
            <a:avLst/>
            <a:gdLst/>
            <a:ahLst/>
            <a:cxnLst/>
            <a:rect l="l" t="t" r="r" b="b"/>
            <a:pathLst>
              <a:path w="15922543" h="7503498">
                <a:moveTo>
                  <a:pt x="0" y="0"/>
                </a:moveTo>
                <a:lnTo>
                  <a:pt x="15922542" y="0"/>
                </a:lnTo>
                <a:lnTo>
                  <a:pt x="15922542" y="7503498"/>
                </a:lnTo>
                <a:lnTo>
                  <a:pt x="0" y="7503498"/>
                </a:lnTo>
                <a:lnTo>
                  <a:pt x="0" y="0"/>
                </a:lnTo>
                <a:close/>
              </a:path>
            </a:pathLst>
          </a:custGeom>
          <a:blipFill>
            <a:blip r:embed="rId2"/>
            <a:stretch>
              <a:fillRect/>
            </a:stretch>
          </a:blipFill>
        </p:spPr>
      </p:sp>
      <p:sp>
        <p:nvSpPr>
          <p:cNvPr id="4" name="TextBox 4"/>
          <p:cNvSpPr txBox="1"/>
          <p:nvPr/>
        </p:nvSpPr>
        <p:spPr>
          <a:xfrm>
            <a:off x="1028700" y="933450"/>
            <a:ext cx="6810322" cy="854075"/>
          </a:xfrm>
          <a:prstGeom prst="rect">
            <a:avLst/>
          </a:prstGeom>
        </p:spPr>
        <p:txBody>
          <a:bodyPr lIns="0" tIns="0" rIns="0" bIns="0" rtlCol="0" anchor="t">
            <a:spAutoFit/>
          </a:bodyPr>
          <a:lstStyle/>
          <a:p>
            <a:pPr algn="l">
              <a:lnSpc>
                <a:spcPts val="7000"/>
              </a:lnSpc>
            </a:pPr>
            <a:r>
              <a:rPr lang="en-US" sz="5000" b="1">
                <a:solidFill>
                  <a:srgbClr val="000000"/>
                </a:solidFill>
                <a:latin typeface="Muli Bold"/>
                <a:ea typeface="Muli Bold"/>
                <a:cs typeface="Muli Bold"/>
                <a:sym typeface="Muli Bold"/>
              </a:rPr>
              <a:t>3.1 Quản lý thời gian </a:t>
            </a:r>
          </a:p>
        </p:txBody>
      </p:sp>
      <p:sp>
        <p:nvSpPr>
          <p:cNvPr id="5" name="TextBox 5"/>
          <p:cNvSpPr txBox="1"/>
          <p:nvPr/>
        </p:nvSpPr>
        <p:spPr>
          <a:xfrm>
            <a:off x="10768896" y="3857509"/>
            <a:ext cx="2117686" cy="489519"/>
          </a:xfrm>
          <a:prstGeom prst="rect">
            <a:avLst/>
          </a:prstGeom>
        </p:spPr>
        <p:txBody>
          <a:bodyPr lIns="0" tIns="0" rIns="0" bIns="0" rtlCol="0" anchor="t">
            <a:spAutoFit/>
          </a:bodyPr>
          <a:lstStyle/>
          <a:p>
            <a:pPr marL="0" lvl="0" indent="0" algn="ctr">
              <a:lnSpc>
                <a:spcPts val="2099"/>
              </a:lnSpc>
              <a:spcBef>
                <a:spcPct val="0"/>
              </a:spcBef>
            </a:pPr>
            <a:r>
              <a:rPr lang="en-US" sz="1399" u="none">
                <a:solidFill>
                  <a:srgbClr val="FFFFFF"/>
                </a:solidFill>
                <a:latin typeface="Muli"/>
                <a:ea typeface="Muli"/>
                <a:cs typeface="Muli"/>
                <a:sym typeface="Muli"/>
              </a:rPr>
              <a:t>Mã Hex</a:t>
            </a:r>
          </a:p>
          <a:p>
            <a:pPr marL="0" lvl="0" indent="0" algn="ctr">
              <a:lnSpc>
                <a:spcPts val="2099"/>
              </a:lnSpc>
              <a:spcBef>
                <a:spcPct val="0"/>
              </a:spcBef>
            </a:pPr>
            <a:r>
              <a:rPr lang="en-US" sz="1399" u="none">
                <a:solidFill>
                  <a:srgbClr val="FFFFFF"/>
                </a:solidFill>
                <a:latin typeface="Muli"/>
                <a:ea typeface="Muli"/>
                <a:cs typeface="Muli"/>
                <a:sym typeface="Muli"/>
              </a:rPr>
              <a:t>#2B463C</a:t>
            </a:r>
          </a:p>
        </p:txBody>
      </p:sp>
      <p:sp>
        <p:nvSpPr>
          <p:cNvPr id="6" name="TextBox 6"/>
          <p:cNvSpPr txBox="1"/>
          <p:nvPr/>
        </p:nvSpPr>
        <p:spPr>
          <a:xfrm>
            <a:off x="10768896" y="4508358"/>
            <a:ext cx="2117686" cy="518061"/>
          </a:xfrm>
          <a:prstGeom prst="rect">
            <a:avLst/>
          </a:prstGeom>
        </p:spPr>
        <p:txBody>
          <a:bodyPr lIns="0" tIns="0" rIns="0" bIns="0" rtlCol="0" anchor="t">
            <a:spAutoFit/>
          </a:bodyPr>
          <a:lstStyle/>
          <a:p>
            <a:pPr marL="0" lvl="0" indent="0" algn="ctr">
              <a:lnSpc>
                <a:spcPts val="2100"/>
              </a:lnSpc>
              <a:spcBef>
                <a:spcPct val="0"/>
              </a:spcBef>
            </a:pPr>
            <a:r>
              <a:rPr lang="en-US" sz="1400" u="none">
                <a:solidFill>
                  <a:srgbClr val="FFFFFF"/>
                </a:solidFill>
                <a:latin typeface="Muli"/>
                <a:ea typeface="Muli"/>
                <a:cs typeface="Muli"/>
                <a:sym typeface="Muli"/>
              </a:rPr>
              <a:t>CMYK</a:t>
            </a:r>
          </a:p>
          <a:p>
            <a:pPr marL="0" lvl="0" indent="0" algn="ctr">
              <a:lnSpc>
                <a:spcPts val="2100"/>
              </a:lnSpc>
              <a:spcBef>
                <a:spcPct val="0"/>
              </a:spcBef>
            </a:pPr>
            <a:r>
              <a:rPr lang="en-US" sz="1400" u="none">
                <a:solidFill>
                  <a:srgbClr val="FFFFFF"/>
                </a:solidFill>
                <a:latin typeface="Muli"/>
                <a:ea typeface="Muli"/>
                <a:cs typeface="Muli"/>
                <a:sym typeface="Muli"/>
              </a:rPr>
              <a:t>100% 0% 45% 29%</a:t>
            </a:r>
          </a:p>
        </p:txBody>
      </p:sp>
      <p:sp>
        <p:nvSpPr>
          <p:cNvPr id="7" name="TextBox 7"/>
          <p:cNvSpPr txBox="1"/>
          <p:nvPr/>
        </p:nvSpPr>
        <p:spPr>
          <a:xfrm>
            <a:off x="13759185" y="3847984"/>
            <a:ext cx="2078041" cy="518061"/>
          </a:xfrm>
          <a:prstGeom prst="rect">
            <a:avLst/>
          </a:prstGeom>
        </p:spPr>
        <p:txBody>
          <a:bodyPr lIns="0" tIns="0" rIns="0" bIns="0" rtlCol="0" anchor="t">
            <a:spAutoFit/>
          </a:bodyPr>
          <a:lstStyle/>
          <a:p>
            <a:pPr marL="0" lvl="0" indent="0" algn="ctr">
              <a:lnSpc>
                <a:spcPts val="2100"/>
              </a:lnSpc>
              <a:spcBef>
                <a:spcPct val="0"/>
              </a:spcBef>
            </a:pPr>
            <a:r>
              <a:rPr lang="en-US" sz="1400" u="none">
                <a:solidFill>
                  <a:srgbClr val="FFFFFF"/>
                </a:solidFill>
                <a:latin typeface="Muli"/>
                <a:ea typeface="Muli"/>
                <a:cs typeface="Muli"/>
                <a:sym typeface="Muli"/>
              </a:rPr>
              <a:t>Mã Hex</a:t>
            </a:r>
          </a:p>
          <a:p>
            <a:pPr marL="0" lvl="0" indent="0" algn="ctr">
              <a:lnSpc>
                <a:spcPts val="2100"/>
              </a:lnSpc>
              <a:spcBef>
                <a:spcPct val="0"/>
              </a:spcBef>
            </a:pPr>
            <a:r>
              <a:rPr lang="en-US" sz="1400" u="none">
                <a:solidFill>
                  <a:srgbClr val="FFFFFF"/>
                </a:solidFill>
                <a:latin typeface="Muli"/>
                <a:ea typeface="Muli"/>
                <a:cs typeface="Muli"/>
                <a:sym typeface="Muli"/>
              </a:rPr>
              <a:t>#688F4E</a:t>
            </a:r>
          </a:p>
        </p:txBody>
      </p:sp>
      <p:sp>
        <p:nvSpPr>
          <p:cNvPr id="8" name="TextBox 8"/>
          <p:cNvSpPr txBox="1"/>
          <p:nvPr/>
        </p:nvSpPr>
        <p:spPr>
          <a:xfrm>
            <a:off x="13759185" y="5168281"/>
            <a:ext cx="2078041" cy="518061"/>
          </a:xfrm>
          <a:prstGeom prst="rect">
            <a:avLst/>
          </a:prstGeom>
        </p:spPr>
        <p:txBody>
          <a:bodyPr lIns="0" tIns="0" rIns="0" bIns="0" rtlCol="0" anchor="t">
            <a:spAutoFit/>
          </a:bodyPr>
          <a:lstStyle/>
          <a:p>
            <a:pPr marL="0" lvl="0" indent="0" algn="ctr">
              <a:lnSpc>
                <a:spcPts val="2100"/>
              </a:lnSpc>
              <a:spcBef>
                <a:spcPct val="0"/>
              </a:spcBef>
            </a:pPr>
            <a:r>
              <a:rPr lang="en-US" sz="1400" u="none">
                <a:solidFill>
                  <a:srgbClr val="FFFFFF"/>
                </a:solidFill>
                <a:latin typeface="Muli"/>
                <a:ea typeface="Muli"/>
                <a:cs typeface="Muli"/>
                <a:sym typeface="Muli"/>
              </a:rPr>
              <a:t>RGB</a:t>
            </a:r>
          </a:p>
          <a:p>
            <a:pPr marL="0" lvl="0" indent="0" algn="ctr">
              <a:lnSpc>
                <a:spcPts val="2100"/>
              </a:lnSpc>
              <a:spcBef>
                <a:spcPct val="0"/>
              </a:spcBef>
            </a:pPr>
            <a:r>
              <a:rPr lang="en-US" sz="1400" u="none">
                <a:solidFill>
                  <a:srgbClr val="FFFFFF"/>
                </a:solidFill>
                <a:latin typeface="Muli"/>
                <a:ea typeface="Muli"/>
                <a:cs typeface="Muli"/>
                <a:sym typeface="Muli"/>
              </a:rPr>
              <a:t>0-136-244</a:t>
            </a:r>
          </a:p>
        </p:txBody>
      </p:sp>
      <p:sp>
        <p:nvSpPr>
          <p:cNvPr id="9" name="TextBox 9"/>
          <p:cNvSpPr txBox="1"/>
          <p:nvPr/>
        </p:nvSpPr>
        <p:spPr>
          <a:xfrm>
            <a:off x="14351992" y="1711325"/>
            <a:ext cx="2753279" cy="662939"/>
          </a:xfrm>
          <a:prstGeom prst="rect">
            <a:avLst/>
          </a:prstGeom>
        </p:spPr>
        <p:txBody>
          <a:bodyPr lIns="0" tIns="0" rIns="0" bIns="0" rtlCol="0" anchor="t">
            <a:spAutoFit/>
          </a:bodyPr>
          <a:lstStyle/>
          <a:p>
            <a:pPr algn="l">
              <a:lnSpc>
                <a:spcPts val="5460"/>
              </a:lnSpc>
            </a:pPr>
            <a:r>
              <a:rPr lang="en-US" sz="3900">
                <a:solidFill>
                  <a:srgbClr val="000000"/>
                </a:solidFill>
                <a:latin typeface="Muli"/>
                <a:ea typeface="Muli"/>
                <a:cs typeface="Muli"/>
                <a:sym typeface="Muli"/>
              </a:rPr>
              <a:t>Sơ đồ AOA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2401508"/>
            <a:ext cx="16230600" cy="0"/>
          </a:xfrm>
          <a:prstGeom prst="line">
            <a:avLst/>
          </a:prstGeom>
          <a:ln w="19050" cap="flat">
            <a:solidFill>
              <a:srgbClr val="000000"/>
            </a:solidFill>
            <a:prstDash val="solid"/>
            <a:headEnd type="none" w="sm" len="sm"/>
            <a:tailEnd type="none" w="sm" len="sm"/>
          </a:ln>
        </p:spPr>
      </p:sp>
      <p:sp>
        <p:nvSpPr>
          <p:cNvPr id="3" name="Freeform 3"/>
          <p:cNvSpPr/>
          <p:nvPr/>
        </p:nvSpPr>
        <p:spPr>
          <a:xfrm>
            <a:off x="1028700" y="2988166"/>
            <a:ext cx="16230600" cy="4096921"/>
          </a:xfrm>
          <a:custGeom>
            <a:avLst/>
            <a:gdLst/>
            <a:ahLst/>
            <a:cxnLst/>
            <a:rect l="l" t="t" r="r" b="b"/>
            <a:pathLst>
              <a:path w="16230600" h="4096921">
                <a:moveTo>
                  <a:pt x="0" y="0"/>
                </a:moveTo>
                <a:lnTo>
                  <a:pt x="16230600" y="0"/>
                </a:lnTo>
                <a:lnTo>
                  <a:pt x="16230600" y="4096920"/>
                </a:lnTo>
                <a:lnTo>
                  <a:pt x="0" y="4096920"/>
                </a:lnTo>
                <a:lnTo>
                  <a:pt x="0" y="0"/>
                </a:lnTo>
                <a:close/>
              </a:path>
            </a:pathLst>
          </a:custGeom>
          <a:blipFill>
            <a:blip r:embed="rId2"/>
            <a:stretch>
              <a:fillRect l="-2862" r="-2862"/>
            </a:stretch>
          </a:blipFill>
        </p:spPr>
      </p:sp>
      <p:sp>
        <p:nvSpPr>
          <p:cNvPr id="4" name="TextBox 4"/>
          <p:cNvSpPr txBox="1"/>
          <p:nvPr/>
        </p:nvSpPr>
        <p:spPr>
          <a:xfrm>
            <a:off x="1028700" y="933450"/>
            <a:ext cx="6616828" cy="854075"/>
          </a:xfrm>
          <a:prstGeom prst="rect">
            <a:avLst/>
          </a:prstGeom>
        </p:spPr>
        <p:txBody>
          <a:bodyPr lIns="0" tIns="0" rIns="0" bIns="0" rtlCol="0" anchor="t">
            <a:spAutoFit/>
          </a:bodyPr>
          <a:lstStyle/>
          <a:p>
            <a:pPr algn="l">
              <a:lnSpc>
                <a:spcPts val="7000"/>
              </a:lnSpc>
            </a:pPr>
            <a:r>
              <a:rPr lang="en-US" sz="5000" b="1">
                <a:solidFill>
                  <a:srgbClr val="000000"/>
                </a:solidFill>
                <a:latin typeface="Muli Bold"/>
                <a:ea typeface="Muli Bold"/>
                <a:cs typeface="Muli Bold"/>
                <a:sym typeface="Muli Bold"/>
              </a:rPr>
              <a:t>3.1 Quản lý thời gian </a:t>
            </a:r>
          </a:p>
        </p:txBody>
      </p:sp>
      <p:sp>
        <p:nvSpPr>
          <p:cNvPr id="5" name="TextBox 5"/>
          <p:cNvSpPr txBox="1"/>
          <p:nvPr/>
        </p:nvSpPr>
        <p:spPr>
          <a:xfrm>
            <a:off x="10768896" y="3857509"/>
            <a:ext cx="2117686" cy="489519"/>
          </a:xfrm>
          <a:prstGeom prst="rect">
            <a:avLst/>
          </a:prstGeom>
        </p:spPr>
        <p:txBody>
          <a:bodyPr lIns="0" tIns="0" rIns="0" bIns="0" rtlCol="0" anchor="t">
            <a:spAutoFit/>
          </a:bodyPr>
          <a:lstStyle/>
          <a:p>
            <a:pPr marL="0" lvl="0" indent="0" algn="ctr">
              <a:lnSpc>
                <a:spcPts val="2099"/>
              </a:lnSpc>
              <a:spcBef>
                <a:spcPct val="0"/>
              </a:spcBef>
            </a:pPr>
            <a:r>
              <a:rPr lang="en-US" sz="1399" u="none">
                <a:solidFill>
                  <a:srgbClr val="FFFFFF"/>
                </a:solidFill>
                <a:latin typeface="Muli"/>
                <a:ea typeface="Muli"/>
                <a:cs typeface="Muli"/>
                <a:sym typeface="Muli"/>
              </a:rPr>
              <a:t>Mã Hex</a:t>
            </a:r>
          </a:p>
          <a:p>
            <a:pPr marL="0" lvl="0" indent="0" algn="ctr">
              <a:lnSpc>
                <a:spcPts val="2099"/>
              </a:lnSpc>
              <a:spcBef>
                <a:spcPct val="0"/>
              </a:spcBef>
            </a:pPr>
            <a:r>
              <a:rPr lang="en-US" sz="1399" u="none">
                <a:solidFill>
                  <a:srgbClr val="FFFFFF"/>
                </a:solidFill>
                <a:latin typeface="Muli"/>
                <a:ea typeface="Muli"/>
                <a:cs typeface="Muli"/>
                <a:sym typeface="Muli"/>
              </a:rPr>
              <a:t>#2B463C</a:t>
            </a:r>
          </a:p>
        </p:txBody>
      </p:sp>
      <p:sp>
        <p:nvSpPr>
          <p:cNvPr id="6" name="TextBox 6"/>
          <p:cNvSpPr txBox="1"/>
          <p:nvPr/>
        </p:nvSpPr>
        <p:spPr>
          <a:xfrm>
            <a:off x="10768896" y="4508358"/>
            <a:ext cx="2117686" cy="518061"/>
          </a:xfrm>
          <a:prstGeom prst="rect">
            <a:avLst/>
          </a:prstGeom>
        </p:spPr>
        <p:txBody>
          <a:bodyPr lIns="0" tIns="0" rIns="0" bIns="0" rtlCol="0" anchor="t">
            <a:spAutoFit/>
          </a:bodyPr>
          <a:lstStyle/>
          <a:p>
            <a:pPr marL="0" lvl="0" indent="0" algn="ctr">
              <a:lnSpc>
                <a:spcPts val="2100"/>
              </a:lnSpc>
              <a:spcBef>
                <a:spcPct val="0"/>
              </a:spcBef>
            </a:pPr>
            <a:r>
              <a:rPr lang="en-US" sz="1400" u="none">
                <a:solidFill>
                  <a:srgbClr val="FFFFFF"/>
                </a:solidFill>
                <a:latin typeface="Muli"/>
                <a:ea typeface="Muli"/>
                <a:cs typeface="Muli"/>
                <a:sym typeface="Muli"/>
              </a:rPr>
              <a:t>CMYK</a:t>
            </a:r>
          </a:p>
          <a:p>
            <a:pPr marL="0" lvl="0" indent="0" algn="ctr">
              <a:lnSpc>
                <a:spcPts val="2100"/>
              </a:lnSpc>
              <a:spcBef>
                <a:spcPct val="0"/>
              </a:spcBef>
            </a:pPr>
            <a:r>
              <a:rPr lang="en-US" sz="1400" u="none">
                <a:solidFill>
                  <a:srgbClr val="FFFFFF"/>
                </a:solidFill>
                <a:latin typeface="Muli"/>
                <a:ea typeface="Muli"/>
                <a:cs typeface="Muli"/>
                <a:sym typeface="Muli"/>
              </a:rPr>
              <a:t>100% 0% 45% 29%</a:t>
            </a:r>
          </a:p>
        </p:txBody>
      </p:sp>
      <p:sp>
        <p:nvSpPr>
          <p:cNvPr id="7" name="TextBox 7"/>
          <p:cNvSpPr txBox="1"/>
          <p:nvPr/>
        </p:nvSpPr>
        <p:spPr>
          <a:xfrm>
            <a:off x="13759185" y="3847984"/>
            <a:ext cx="2078041" cy="518061"/>
          </a:xfrm>
          <a:prstGeom prst="rect">
            <a:avLst/>
          </a:prstGeom>
        </p:spPr>
        <p:txBody>
          <a:bodyPr lIns="0" tIns="0" rIns="0" bIns="0" rtlCol="0" anchor="t">
            <a:spAutoFit/>
          </a:bodyPr>
          <a:lstStyle/>
          <a:p>
            <a:pPr marL="0" lvl="0" indent="0" algn="ctr">
              <a:lnSpc>
                <a:spcPts val="2100"/>
              </a:lnSpc>
              <a:spcBef>
                <a:spcPct val="0"/>
              </a:spcBef>
            </a:pPr>
            <a:r>
              <a:rPr lang="en-US" sz="1400" u="none">
                <a:solidFill>
                  <a:srgbClr val="FFFFFF"/>
                </a:solidFill>
                <a:latin typeface="Muli"/>
                <a:ea typeface="Muli"/>
                <a:cs typeface="Muli"/>
                <a:sym typeface="Muli"/>
              </a:rPr>
              <a:t>Mã Hex</a:t>
            </a:r>
          </a:p>
          <a:p>
            <a:pPr marL="0" lvl="0" indent="0" algn="ctr">
              <a:lnSpc>
                <a:spcPts val="2100"/>
              </a:lnSpc>
              <a:spcBef>
                <a:spcPct val="0"/>
              </a:spcBef>
            </a:pPr>
            <a:r>
              <a:rPr lang="en-US" sz="1400" u="none">
                <a:solidFill>
                  <a:srgbClr val="FFFFFF"/>
                </a:solidFill>
                <a:latin typeface="Muli"/>
                <a:ea typeface="Muli"/>
                <a:cs typeface="Muli"/>
                <a:sym typeface="Muli"/>
              </a:rPr>
              <a:t>#688F4E</a:t>
            </a:r>
          </a:p>
        </p:txBody>
      </p:sp>
      <p:sp>
        <p:nvSpPr>
          <p:cNvPr id="8" name="TextBox 8"/>
          <p:cNvSpPr txBox="1"/>
          <p:nvPr/>
        </p:nvSpPr>
        <p:spPr>
          <a:xfrm>
            <a:off x="13759185" y="5168281"/>
            <a:ext cx="2078041" cy="518061"/>
          </a:xfrm>
          <a:prstGeom prst="rect">
            <a:avLst/>
          </a:prstGeom>
        </p:spPr>
        <p:txBody>
          <a:bodyPr lIns="0" tIns="0" rIns="0" bIns="0" rtlCol="0" anchor="t">
            <a:spAutoFit/>
          </a:bodyPr>
          <a:lstStyle/>
          <a:p>
            <a:pPr marL="0" lvl="0" indent="0" algn="ctr">
              <a:lnSpc>
                <a:spcPts val="2100"/>
              </a:lnSpc>
              <a:spcBef>
                <a:spcPct val="0"/>
              </a:spcBef>
            </a:pPr>
            <a:r>
              <a:rPr lang="en-US" sz="1400" u="none">
                <a:solidFill>
                  <a:srgbClr val="FFFFFF"/>
                </a:solidFill>
                <a:latin typeface="Muli"/>
                <a:ea typeface="Muli"/>
                <a:cs typeface="Muli"/>
                <a:sym typeface="Muli"/>
              </a:rPr>
              <a:t>RGB</a:t>
            </a:r>
          </a:p>
          <a:p>
            <a:pPr marL="0" lvl="0" indent="0" algn="ctr">
              <a:lnSpc>
                <a:spcPts val="2100"/>
              </a:lnSpc>
              <a:spcBef>
                <a:spcPct val="0"/>
              </a:spcBef>
            </a:pPr>
            <a:r>
              <a:rPr lang="en-US" sz="1400" u="none">
                <a:solidFill>
                  <a:srgbClr val="FFFFFF"/>
                </a:solidFill>
                <a:latin typeface="Muli"/>
                <a:ea typeface="Muli"/>
                <a:cs typeface="Muli"/>
                <a:sym typeface="Muli"/>
              </a:rPr>
              <a:t>0-136-244</a:t>
            </a:r>
          </a:p>
        </p:txBody>
      </p:sp>
      <p:sp>
        <p:nvSpPr>
          <p:cNvPr id="9" name="TextBox 9"/>
          <p:cNvSpPr txBox="1"/>
          <p:nvPr/>
        </p:nvSpPr>
        <p:spPr>
          <a:xfrm>
            <a:off x="14351992" y="1711325"/>
            <a:ext cx="2753279" cy="662939"/>
          </a:xfrm>
          <a:prstGeom prst="rect">
            <a:avLst/>
          </a:prstGeom>
        </p:spPr>
        <p:txBody>
          <a:bodyPr lIns="0" tIns="0" rIns="0" bIns="0" rtlCol="0" anchor="t">
            <a:spAutoFit/>
          </a:bodyPr>
          <a:lstStyle/>
          <a:p>
            <a:pPr algn="l">
              <a:lnSpc>
                <a:spcPts val="5460"/>
              </a:lnSpc>
            </a:pPr>
            <a:r>
              <a:rPr lang="en-US" sz="3900">
                <a:solidFill>
                  <a:srgbClr val="000000"/>
                </a:solidFill>
                <a:latin typeface="Muli"/>
                <a:ea typeface="Muli"/>
                <a:cs typeface="Muli"/>
                <a:sym typeface="Muli"/>
              </a:rPr>
              <a:t>Sơ đồ AON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423506" y="0"/>
            <a:ext cx="10864494" cy="10287000"/>
          </a:xfrm>
          <a:prstGeom prst="rect">
            <a:avLst/>
          </a:prstGeom>
          <a:solidFill>
            <a:srgbClr val="2B463C"/>
          </a:solidFill>
        </p:spPr>
      </p:sp>
      <p:graphicFrame>
        <p:nvGraphicFramePr>
          <p:cNvPr id="3" name="Table 3"/>
          <p:cNvGraphicFramePr>
            <a:graphicFrameLocks noGrp="1"/>
          </p:cNvGraphicFramePr>
          <p:nvPr>
            <p:extLst>
              <p:ext uri="{D42A27DB-BD31-4B8C-83A1-F6EECF244321}">
                <p14:modId xmlns:p14="http://schemas.microsoft.com/office/powerpoint/2010/main" val="1912442422"/>
              </p:ext>
            </p:extLst>
          </p:nvPr>
        </p:nvGraphicFramePr>
        <p:xfrm>
          <a:off x="8471720" y="1028700"/>
          <a:ext cx="8763767" cy="8343896"/>
        </p:xfrm>
        <a:graphic>
          <a:graphicData uri="http://schemas.openxmlformats.org/drawingml/2006/table">
            <a:tbl>
              <a:tblPr/>
              <a:tblGrid>
                <a:gridCol w="1063613">
                  <a:extLst>
                    <a:ext uri="{9D8B030D-6E8A-4147-A177-3AD203B41FA5}">
                      <a16:colId xmlns:a16="http://schemas.microsoft.com/office/drawing/2014/main" val="20000"/>
                    </a:ext>
                  </a:extLst>
                </a:gridCol>
                <a:gridCol w="7700154">
                  <a:extLst>
                    <a:ext uri="{9D8B030D-6E8A-4147-A177-3AD203B41FA5}">
                      <a16:colId xmlns:a16="http://schemas.microsoft.com/office/drawing/2014/main" val="20001"/>
                    </a:ext>
                  </a:extLst>
                </a:gridCol>
              </a:tblGrid>
              <a:tr h="1042987">
                <a:tc>
                  <a:txBody>
                    <a:bodyPr/>
                    <a:lstStyle/>
                    <a:p>
                      <a:pPr algn="ctr">
                        <a:lnSpc>
                          <a:spcPts val="4199"/>
                        </a:lnSpc>
                        <a:defRPr/>
                      </a:pPr>
                      <a:r>
                        <a:rPr lang="en-US" sz="2999" b="1">
                          <a:solidFill>
                            <a:srgbClr val="F4F1E9"/>
                          </a:solidFill>
                          <a:latin typeface="Muli Bold"/>
                          <a:ea typeface="Muli Bold"/>
                          <a:cs typeface="Muli Bold"/>
                          <a:sym typeface="Muli Bold"/>
                        </a:rPr>
                        <a:t>1</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F4F1E9"/>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l">
                        <a:lnSpc>
                          <a:spcPts val="4199"/>
                        </a:lnSpc>
                        <a:defRPr/>
                      </a:pPr>
                      <a:r>
                        <a:rPr lang="en-US" sz="2999" b="1">
                          <a:solidFill>
                            <a:srgbClr val="F4F1E9"/>
                          </a:solidFill>
                          <a:latin typeface="Muli Bold"/>
                          <a:ea typeface="Muli Bold"/>
                          <a:cs typeface="Muli Bold"/>
                          <a:sym typeface="Muli Bold"/>
                        </a:rPr>
                        <a:t>Ngô Huỳnh Hoài Bảo</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F4F1E9"/>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042987">
                <a:tc>
                  <a:txBody>
                    <a:bodyPr/>
                    <a:lstStyle/>
                    <a:p>
                      <a:pPr algn="ctr">
                        <a:lnSpc>
                          <a:spcPts val="4199"/>
                        </a:lnSpc>
                        <a:defRPr/>
                      </a:pPr>
                      <a:r>
                        <a:rPr lang="en-US" sz="2999" b="1">
                          <a:solidFill>
                            <a:srgbClr val="F4F1E9"/>
                          </a:solidFill>
                          <a:latin typeface="Muli Bold"/>
                          <a:ea typeface="Muli Bold"/>
                          <a:cs typeface="Muli Bold"/>
                          <a:sym typeface="Muli Bold"/>
                        </a:rPr>
                        <a:t>2</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l">
                        <a:lnSpc>
                          <a:spcPts val="4199"/>
                        </a:lnSpc>
                        <a:defRPr/>
                      </a:pPr>
                      <a:r>
                        <a:rPr lang="en-US" sz="2999" b="1">
                          <a:solidFill>
                            <a:srgbClr val="F4F1E9"/>
                          </a:solidFill>
                          <a:latin typeface="Muli Bold"/>
                          <a:ea typeface="Muli Bold"/>
                          <a:cs typeface="Muli Bold"/>
                          <a:sym typeface="Muli Bold"/>
                        </a:rPr>
                        <a:t>Nguyễn Thị Minh Anh</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1042987">
                <a:tc>
                  <a:txBody>
                    <a:bodyPr/>
                    <a:lstStyle/>
                    <a:p>
                      <a:pPr algn="ctr">
                        <a:lnSpc>
                          <a:spcPts val="4199"/>
                        </a:lnSpc>
                        <a:defRPr/>
                      </a:pPr>
                      <a:r>
                        <a:rPr lang="en-US" sz="2999" b="1">
                          <a:solidFill>
                            <a:srgbClr val="F4F1E9"/>
                          </a:solidFill>
                          <a:latin typeface="Muli Bold"/>
                          <a:ea typeface="Muli Bold"/>
                          <a:cs typeface="Muli Bold"/>
                          <a:sym typeface="Muli Bold"/>
                        </a:rPr>
                        <a:t>3</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l">
                        <a:lnSpc>
                          <a:spcPts val="4199"/>
                        </a:lnSpc>
                        <a:defRPr/>
                      </a:pPr>
                      <a:r>
                        <a:rPr lang="en-US" sz="3000" b="1" dirty="0">
                          <a:solidFill>
                            <a:schemeClr val="bg1"/>
                          </a:solidFill>
                          <a:latin typeface="Asap" panose="020B0604020202020204" charset="0"/>
                        </a:rPr>
                        <a:t>Vũ Thảo Ánh</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042987">
                <a:tc>
                  <a:txBody>
                    <a:bodyPr/>
                    <a:lstStyle/>
                    <a:p>
                      <a:pPr algn="ctr">
                        <a:lnSpc>
                          <a:spcPts val="4199"/>
                        </a:lnSpc>
                        <a:defRPr/>
                      </a:pPr>
                      <a:r>
                        <a:rPr lang="en-US" sz="2999" b="1">
                          <a:solidFill>
                            <a:srgbClr val="F4F1E9"/>
                          </a:solidFill>
                          <a:latin typeface="Muli Bold"/>
                          <a:ea typeface="Muli Bold"/>
                          <a:cs typeface="Muli Bold"/>
                          <a:sym typeface="Muli Bold"/>
                        </a:rPr>
                        <a:t>4</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l">
                        <a:lnSpc>
                          <a:spcPts val="4199"/>
                        </a:lnSpc>
                        <a:defRPr/>
                      </a:pPr>
                      <a:r>
                        <a:rPr lang="en-US" sz="2999" b="1">
                          <a:solidFill>
                            <a:srgbClr val="F4F1E9"/>
                          </a:solidFill>
                          <a:latin typeface="Muli Bold"/>
                          <a:ea typeface="Muli Bold"/>
                          <a:cs typeface="Muli Bold"/>
                          <a:sym typeface="Muli Bold"/>
                        </a:rPr>
                        <a:t>Bùi Thanh Bình</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1042987">
                <a:tc>
                  <a:txBody>
                    <a:bodyPr/>
                    <a:lstStyle/>
                    <a:p>
                      <a:pPr algn="ctr">
                        <a:lnSpc>
                          <a:spcPts val="4199"/>
                        </a:lnSpc>
                        <a:defRPr/>
                      </a:pPr>
                      <a:r>
                        <a:rPr lang="en-US" sz="2999" b="1">
                          <a:solidFill>
                            <a:srgbClr val="F4F1E9"/>
                          </a:solidFill>
                          <a:latin typeface="Muli Bold"/>
                          <a:ea typeface="Muli Bold"/>
                          <a:cs typeface="Muli Bold"/>
                          <a:sym typeface="Muli Bold"/>
                        </a:rPr>
                        <a:t>5</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l">
                        <a:lnSpc>
                          <a:spcPts val="4199"/>
                        </a:lnSpc>
                        <a:defRPr/>
                      </a:pPr>
                      <a:r>
                        <a:rPr lang="en-US" sz="2999" b="1">
                          <a:solidFill>
                            <a:srgbClr val="F4F1E9"/>
                          </a:solidFill>
                          <a:latin typeface="Muli Bold"/>
                          <a:ea typeface="Muli Bold"/>
                          <a:cs typeface="Muli Bold"/>
                          <a:sym typeface="Muli Bold"/>
                        </a:rPr>
                        <a:t>Trần Nhật Cường</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1042987">
                <a:tc>
                  <a:txBody>
                    <a:bodyPr/>
                    <a:lstStyle/>
                    <a:p>
                      <a:pPr algn="ctr">
                        <a:lnSpc>
                          <a:spcPts val="4199"/>
                        </a:lnSpc>
                        <a:defRPr/>
                      </a:pPr>
                      <a:r>
                        <a:rPr lang="en-US" sz="2999" b="1">
                          <a:solidFill>
                            <a:srgbClr val="F4F1E9"/>
                          </a:solidFill>
                          <a:latin typeface="Muli Bold"/>
                          <a:ea typeface="Muli Bold"/>
                          <a:cs typeface="Muli Bold"/>
                          <a:sym typeface="Muli Bold"/>
                        </a:rPr>
                        <a:t>6</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l">
                        <a:lnSpc>
                          <a:spcPts val="4199"/>
                        </a:lnSpc>
                        <a:defRPr/>
                      </a:pPr>
                      <a:r>
                        <a:rPr lang="en-US" sz="2999" b="1">
                          <a:solidFill>
                            <a:srgbClr val="F4F1E9"/>
                          </a:solidFill>
                          <a:latin typeface="Muli Bold"/>
                          <a:ea typeface="Muli Bold"/>
                          <a:cs typeface="Muli Bold"/>
                          <a:sym typeface="Muli Bold"/>
                        </a:rPr>
                        <a:t>Võ Ngọc Châu</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1042987">
                <a:tc>
                  <a:txBody>
                    <a:bodyPr/>
                    <a:lstStyle/>
                    <a:p>
                      <a:pPr algn="ctr">
                        <a:lnSpc>
                          <a:spcPts val="4199"/>
                        </a:lnSpc>
                        <a:defRPr/>
                      </a:pPr>
                      <a:r>
                        <a:rPr lang="en-US" sz="2999" b="1">
                          <a:solidFill>
                            <a:srgbClr val="F4F1E9"/>
                          </a:solidFill>
                          <a:latin typeface="Muli Bold"/>
                          <a:ea typeface="Muli Bold"/>
                          <a:cs typeface="Muli Bold"/>
                          <a:sym typeface="Muli Bold"/>
                        </a:rPr>
                        <a:t>7</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l">
                        <a:lnSpc>
                          <a:spcPts val="4199"/>
                        </a:lnSpc>
                        <a:defRPr/>
                      </a:pPr>
                      <a:r>
                        <a:rPr lang="en-US" sz="2999" b="1">
                          <a:solidFill>
                            <a:srgbClr val="F4F1E9"/>
                          </a:solidFill>
                          <a:latin typeface="Muli Bold"/>
                          <a:ea typeface="Muli Bold"/>
                          <a:cs typeface="Muli Bold"/>
                          <a:sym typeface="Muli Bold"/>
                        </a:rPr>
                        <a:t>Trần Anh Dũng</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1042987">
                <a:tc>
                  <a:txBody>
                    <a:bodyPr/>
                    <a:lstStyle/>
                    <a:p>
                      <a:pPr algn="ctr">
                        <a:lnSpc>
                          <a:spcPts val="4199"/>
                        </a:lnSpc>
                        <a:defRPr/>
                      </a:pPr>
                      <a:r>
                        <a:rPr lang="en-US" sz="2999" b="1">
                          <a:solidFill>
                            <a:srgbClr val="F4F1E9"/>
                          </a:solidFill>
                          <a:latin typeface="Muli Bold"/>
                          <a:ea typeface="Muli Bold"/>
                          <a:cs typeface="Muli Bold"/>
                          <a:sym typeface="Muli Bold"/>
                        </a:rPr>
                        <a:t>8</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F4F1E9"/>
                      </a:solidFill>
                      <a:prstDash val="solid"/>
                      <a:round/>
                      <a:headEnd type="none" w="med" len="med"/>
                      <a:tailEnd type="none" w="med" len="med"/>
                    </a:lnB>
                  </a:tcPr>
                </a:tc>
                <a:tc>
                  <a:txBody>
                    <a:bodyPr/>
                    <a:lstStyle/>
                    <a:p>
                      <a:pPr algn="l">
                        <a:lnSpc>
                          <a:spcPts val="4199"/>
                        </a:lnSpc>
                        <a:defRPr/>
                      </a:pPr>
                      <a:r>
                        <a:rPr lang="en-US" sz="2999" b="1" dirty="0">
                          <a:solidFill>
                            <a:srgbClr val="F4F1E9"/>
                          </a:solidFill>
                          <a:latin typeface="Muli Bold"/>
                          <a:ea typeface="Muli Bold"/>
                          <a:cs typeface="Muli Bold"/>
                          <a:sym typeface="Muli Bold"/>
                        </a:rPr>
                        <a:t>Châu Công </a:t>
                      </a:r>
                      <a:r>
                        <a:rPr lang="en-US" sz="2999" b="1" dirty="0" err="1">
                          <a:solidFill>
                            <a:srgbClr val="F4F1E9"/>
                          </a:solidFill>
                          <a:latin typeface="Muli Bold"/>
                          <a:ea typeface="Muli Bold"/>
                          <a:cs typeface="Muli Bold"/>
                          <a:sym typeface="Muli Bold"/>
                        </a:rPr>
                        <a:t>Thoại</a:t>
                      </a: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F4F1E9"/>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Freeform 4"/>
          <p:cNvSpPr/>
          <p:nvPr/>
        </p:nvSpPr>
        <p:spPr>
          <a:xfrm>
            <a:off x="0" y="1381708"/>
            <a:ext cx="7423506" cy="8905292"/>
          </a:xfrm>
          <a:custGeom>
            <a:avLst/>
            <a:gdLst/>
            <a:ahLst/>
            <a:cxnLst/>
            <a:rect l="l" t="t" r="r" b="b"/>
            <a:pathLst>
              <a:path w="7423506" h="8905292">
                <a:moveTo>
                  <a:pt x="0" y="0"/>
                </a:moveTo>
                <a:lnTo>
                  <a:pt x="7423506" y="0"/>
                </a:lnTo>
                <a:lnTo>
                  <a:pt x="7423506" y="8905292"/>
                </a:lnTo>
                <a:lnTo>
                  <a:pt x="0" y="8905292"/>
                </a:lnTo>
                <a:lnTo>
                  <a:pt x="0" y="0"/>
                </a:lnTo>
                <a:close/>
              </a:path>
            </a:pathLst>
          </a:custGeom>
          <a:blipFill>
            <a:blip r:embed="rId2"/>
            <a:stretch>
              <a:fillRect t="-12442" b="-12442"/>
            </a:stretch>
          </a:blipFill>
        </p:spPr>
      </p:sp>
      <p:sp>
        <p:nvSpPr>
          <p:cNvPr id="5" name="TextBox 5"/>
          <p:cNvSpPr txBox="1"/>
          <p:nvPr/>
        </p:nvSpPr>
        <p:spPr>
          <a:xfrm>
            <a:off x="535190" y="174625"/>
            <a:ext cx="6353125" cy="854075"/>
          </a:xfrm>
          <a:prstGeom prst="rect">
            <a:avLst/>
          </a:prstGeom>
        </p:spPr>
        <p:txBody>
          <a:bodyPr lIns="0" tIns="0" rIns="0" bIns="0" rtlCol="0" anchor="t">
            <a:spAutoFit/>
          </a:bodyPr>
          <a:lstStyle/>
          <a:p>
            <a:pPr algn="l">
              <a:lnSpc>
                <a:spcPts val="7000"/>
              </a:lnSpc>
            </a:pPr>
            <a:r>
              <a:rPr lang="en-US" sz="5000" b="1">
                <a:solidFill>
                  <a:srgbClr val="000000"/>
                </a:solidFill>
                <a:latin typeface="Muli Bold"/>
                <a:ea typeface="Muli Bold"/>
                <a:cs typeface="Muli Bold"/>
                <a:sym typeface="Muli Bold"/>
              </a:rPr>
              <a:t>THÀNH VIÊN NHÓM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2401508"/>
            <a:ext cx="16230600" cy="0"/>
          </a:xfrm>
          <a:prstGeom prst="line">
            <a:avLst/>
          </a:prstGeom>
          <a:ln w="19050" cap="flat">
            <a:solidFill>
              <a:srgbClr val="000000"/>
            </a:solidFill>
            <a:prstDash val="solid"/>
            <a:headEnd type="none" w="sm" len="sm"/>
            <a:tailEnd type="none" w="sm" len="sm"/>
          </a:ln>
        </p:spPr>
      </p:sp>
      <p:sp>
        <p:nvSpPr>
          <p:cNvPr id="3" name="Freeform 3"/>
          <p:cNvSpPr/>
          <p:nvPr/>
        </p:nvSpPr>
        <p:spPr>
          <a:xfrm>
            <a:off x="2352427" y="3188664"/>
            <a:ext cx="13583146" cy="6795803"/>
          </a:xfrm>
          <a:custGeom>
            <a:avLst/>
            <a:gdLst/>
            <a:ahLst/>
            <a:cxnLst/>
            <a:rect l="l" t="t" r="r" b="b"/>
            <a:pathLst>
              <a:path w="13583146" h="6795803">
                <a:moveTo>
                  <a:pt x="0" y="0"/>
                </a:moveTo>
                <a:lnTo>
                  <a:pt x="13583146" y="0"/>
                </a:lnTo>
                <a:lnTo>
                  <a:pt x="13583146" y="6795803"/>
                </a:lnTo>
                <a:lnTo>
                  <a:pt x="0" y="6795803"/>
                </a:lnTo>
                <a:lnTo>
                  <a:pt x="0" y="0"/>
                </a:lnTo>
                <a:close/>
              </a:path>
            </a:pathLst>
          </a:custGeom>
          <a:blipFill>
            <a:blip r:embed="rId2"/>
            <a:stretch>
              <a:fillRect t="-151" b="-785"/>
            </a:stretch>
          </a:blipFill>
        </p:spPr>
      </p:sp>
      <p:sp>
        <p:nvSpPr>
          <p:cNvPr id="4" name="TextBox 4"/>
          <p:cNvSpPr txBox="1"/>
          <p:nvPr/>
        </p:nvSpPr>
        <p:spPr>
          <a:xfrm>
            <a:off x="1028700" y="933450"/>
            <a:ext cx="8115300" cy="854075"/>
          </a:xfrm>
          <a:prstGeom prst="rect">
            <a:avLst/>
          </a:prstGeom>
        </p:spPr>
        <p:txBody>
          <a:bodyPr lIns="0" tIns="0" rIns="0" bIns="0" rtlCol="0" anchor="t">
            <a:spAutoFit/>
          </a:bodyPr>
          <a:lstStyle/>
          <a:p>
            <a:pPr algn="l">
              <a:lnSpc>
                <a:spcPts val="7000"/>
              </a:lnSpc>
            </a:pPr>
            <a:r>
              <a:rPr lang="en-US" sz="5000" b="1">
                <a:solidFill>
                  <a:srgbClr val="000000"/>
                </a:solidFill>
                <a:latin typeface="Muli Bold"/>
                <a:ea typeface="Muli Bold"/>
                <a:cs typeface="Muli Bold"/>
                <a:sym typeface="Muli Bold"/>
              </a:rPr>
              <a:t>3.2 Quản lý chi phí </a:t>
            </a:r>
          </a:p>
        </p:txBody>
      </p:sp>
      <p:sp>
        <p:nvSpPr>
          <p:cNvPr id="5" name="TextBox 5"/>
          <p:cNvSpPr txBox="1"/>
          <p:nvPr/>
        </p:nvSpPr>
        <p:spPr>
          <a:xfrm>
            <a:off x="1028700" y="2591765"/>
            <a:ext cx="13541111" cy="596899"/>
          </a:xfrm>
          <a:prstGeom prst="rect">
            <a:avLst/>
          </a:prstGeom>
        </p:spPr>
        <p:txBody>
          <a:bodyPr lIns="0" tIns="0" rIns="0" bIns="0" rtlCol="0" anchor="t">
            <a:spAutoFit/>
          </a:bodyPr>
          <a:lstStyle/>
          <a:p>
            <a:pPr algn="l">
              <a:lnSpc>
                <a:spcPts val="4900"/>
              </a:lnSpc>
            </a:pPr>
            <a:r>
              <a:rPr lang="en-US" sz="3500" b="1">
                <a:solidFill>
                  <a:srgbClr val="AF2D2D"/>
                </a:solidFill>
                <a:latin typeface="Muli Bold"/>
                <a:ea typeface="Muli Bold"/>
                <a:cs typeface="Muli Bold"/>
                <a:sym typeface="Muli Bold"/>
              </a:rPr>
              <a:t>Quản lý ngân sách theo giai đoạn (Tổng chi phí: 200 triệu VNĐ)</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7042018" y="1788099"/>
            <a:ext cx="18288000" cy="5394420"/>
          </a:xfrm>
          <a:prstGeom prst="rect">
            <a:avLst/>
          </a:prstGeom>
          <a:solidFill>
            <a:srgbClr val="003B31"/>
          </a:solidFill>
        </p:spPr>
      </p:sp>
      <p:sp>
        <p:nvSpPr>
          <p:cNvPr id="3" name="TextBox 3"/>
          <p:cNvSpPr txBox="1"/>
          <p:nvPr/>
        </p:nvSpPr>
        <p:spPr>
          <a:xfrm>
            <a:off x="238169" y="4021005"/>
            <a:ext cx="4211773" cy="1524000"/>
          </a:xfrm>
          <a:prstGeom prst="rect">
            <a:avLst/>
          </a:prstGeom>
        </p:spPr>
        <p:txBody>
          <a:bodyPr lIns="0" tIns="0" rIns="0" bIns="0" rtlCol="0" anchor="t">
            <a:spAutoFit/>
          </a:bodyPr>
          <a:lstStyle/>
          <a:p>
            <a:pPr algn="ctr">
              <a:lnSpc>
                <a:spcPts val="6000"/>
              </a:lnSpc>
            </a:pPr>
            <a:r>
              <a:rPr lang="en-US" sz="5000" b="1">
                <a:solidFill>
                  <a:srgbClr val="FFFFFF"/>
                </a:solidFill>
                <a:latin typeface="Muli Bold"/>
                <a:ea typeface="Muli Bold"/>
                <a:cs typeface="Muli Bold"/>
                <a:sym typeface="Muli Bold"/>
              </a:rPr>
              <a:t>3.3 Quản lý chất lượng</a:t>
            </a:r>
          </a:p>
        </p:txBody>
      </p:sp>
      <p:sp>
        <p:nvSpPr>
          <p:cNvPr id="4" name="TextBox 4"/>
          <p:cNvSpPr txBox="1"/>
          <p:nvPr/>
        </p:nvSpPr>
        <p:spPr>
          <a:xfrm>
            <a:off x="5331510" y="310899"/>
            <a:ext cx="9556539" cy="600075"/>
          </a:xfrm>
          <a:prstGeom prst="rect">
            <a:avLst/>
          </a:prstGeom>
        </p:spPr>
        <p:txBody>
          <a:bodyPr lIns="0" tIns="0" rIns="0" bIns="0" rtlCol="0" anchor="t">
            <a:spAutoFit/>
          </a:bodyPr>
          <a:lstStyle/>
          <a:p>
            <a:pPr algn="l">
              <a:lnSpc>
                <a:spcPts val="4799"/>
              </a:lnSpc>
            </a:pPr>
            <a:r>
              <a:rPr lang="en-US" sz="3999" b="1">
                <a:solidFill>
                  <a:srgbClr val="526716"/>
                </a:solidFill>
                <a:latin typeface="Asap Bold"/>
                <a:ea typeface="Asap Bold"/>
                <a:cs typeface="Asap Bold"/>
                <a:sym typeface="Asap Bold"/>
              </a:rPr>
              <a:t>Các lỗi ảnh hưởng đến chất lượng dự án:</a:t>
            </a:r>
          </a:p>
        </p:txBody>
      </p:sp>
      <p:sp>
        <p:nvSpPr>
          <p:cNvPr id="5" name="TextBox 5"/>
          <p:cNvSpPr txBox="1"/>
          <p:nvPr/>
        </p:nvSpPr>
        <p:spPr>
          <a:xfrm>
            <a:off x="5646828" y="955153"/>
            <a:ext cx="12325854" cy="4257675"/>
          </a:xfrm>
          <a:prstGeom prst="rect">
            <a:avLst/>
          </a:prstGeom>
        </p:spPr>
        <p:txBody>
          <a:bodyPr lIns="0" tIns="0" rIns="0" bIns="0" rtlCol="0" anchor="t">
            <a:spAutoFit/>
          </a:bodyPr>
          <a:lstStyle/>
          <a:p>
            <a:pPr algn="l">
              <a:lnSpc>
                <a:spcPts val="4200"/>
              </a:lnSpc>
            </a:pPr>
            <a:r>
              <a:rPr lang="en-US" sz="3000">
                <a:solidFill>
                  <a:srgbClr val="000000"/>
                </a:solidFill>
                <a:latin typeface="Asap"/>
                <a:ea typeface="Asap"/>
                <a:cs typeface="Asap"/>
                <a:sym typeface="Asap"/>
              </a:rPr>
              <a:t>+ Sai đặc tả yêu cầu → Thiết kế sai hướng.</a:t>
            </a:r>
          </a:p>
          <a:p>
            <a:pPr algn="l">
              <a:lnSpc>
                <a:spcPts val="4200"/>
              </a:lnSpc>
            </a:pPr>
            <a:r>
              <a:rPr lang="en-US" sz="3000">
                <a:solidFill>
                  <a:srgbClr val="000000"/>
                </a:solidFill>
                <a:latin typeface="Asap"/>
                <a:ea typeface="Asap"/>
                <a:cs typeface="Asap"/>
                <a:sym typeface="Asap"/>
              </a:rPr>
              <a:t>+ Kiến trúc không tối ưu → Khó mở rộng, vận hành.</a:t>
            </a:r>
          </a:p>
          <a:p>
            <a:pPr algn="l">
              <a:lnSpc>
                <a:spcPts val="4200"/>
              </a:lnSpc>
            </a:pPr>
            <a:r>
              <a:rPr lang="en-US" sz="3000">
                <a:solidFill>
                  <a:srgbClr val="000000"/>
                </a:solidFill>
                <a:latin typeface="Asap"/>
                <a:ea typeface="Asap"/>
                <a:cs typeface="Asap"/>
                <a:sym typeface="Asap"/>
              </a:rPr>
              <a:t>+ Phát triển không đúng thiết kế → Hệ thống lỗi, không hiệu quả.</a:t>
            </a:r>
          </a:p>
          <a:p>
            <a:pPr algn="l">
              <a:lnSpc>
                <a:spcPts val="4200"/>
              </a:lnSpc>
            </a:pPr>
            <a:r>
              <a:rPr lang="en-US" sz="3000">
                <a:solidFill>
                  <a:srgbClr val="000000"/>
                </a:solidFill>
                <a:latin typeface="Asap"/>
                <a:ea typeface="Asap"/>
                <a:cs typeface="Asap"/>
                <a:sym typeface="Asap"/>
              </a:rPr>
              <a:t>+ Giao diện không thân thiện → Gây khó sử dụng.</a:t>
            </a:r>
          </a:p>
          <a:p>
            <a:pPr algn="l">
              <a:lnSpc>
                <a:spcPts val="4200"/>
              </a:lnSpc>
            </a:pPr>
            <a:r>
              <a:rPr lang="en-US" sz="3000">
                <a:solidFill>
                  <a:srgbClr val="000000"/>
                </a:solidFill>
                <a:latin typeface="Asap"/>
                <a:ea typeface="Asap"/>
                <a:cs typeface="Asap"/>
                <a:sym typeface="Asap"/>
              </a:rPr>
              <a:t>+ Bảo mật yếu → Dễ bị tấn công, mất dữ liệu.</a:t>
            </a:r>
          </a:p>
          <a:p>
            <a:pPr algn="l">
              <a:lnSpc>
                <a:spcPts val="4200"/>
              </a:lnSpc>
            </a:pPr>
            <a:r>
              <a:rPr lang="en-US" sz="3000">
                <a:solidFill>
                  <a:srgbClr val="000000"/>
                </a:solidFill>
                <a:latin typeface="Asap"/>
                <a:ea typeface="Asap"/>
                <a:cs typeface="Asap"/>
                <a:sym typeface="Asap"/>
              </a:rPr>
              <a:t>+ Hiệu suất kém → Xử lý chậm khi truy cập cao.</a:t>
            </a:r>
          </a:p>
          <a:p>
            <a:pPr algn="l">
              <a:lnSpc>
                <a:spcPts val="4200"/>
              </a:lnSpc>
            </a:pPr>
            <a:r>
              <a:rPr lang="en-US" sz="3000">
                <a:solidFill>
                  <a:srgbClr val="000000"/>
                </a:solidFill>
                <a:latin typeface="Asap"/>
                <a:ea typeface="Asap"/>
                <a:cs typeface="Asap"/>
                <a:sym typeface="Asap"/>
              </a:rPr>
              <a:t>+ Lỗi trong kiểm thử → Không phát hiện lỗi kịp thời.</a:t>
            </a:r>
          </a:p>
          <a:p>
            <a:pPr marL="0" lvl="0" indent="0" algn="l">
              <a:lnSpc>
                <a:spcPts val="4200"/>
              </a:lnSpc>
              <a:spcBef>
                <a:spcPct val="0"/>
              </a:spcBef>
            </a:pPr>
            <a:endParaRPr lang="en-US" sz="3000">
              <a:solidFill>
                <a:srgbClr val="000000"/>
              </a:solidFill>
              <a:latin typeface="Asap"/>
              <a:ea typeface="Asap"/>
              <a:cs typeface="Asap"/>
              <a:sym typeface="Asap"/>
            </a:endParaRPr>
          </a:p>
        </p:txBody>
      </p:sp>
      <p:sp>
        <p:nvSpPr>
          <p:cNvPr id="6" name="TextBox 6"/>
          <p:cNvSpPr txBox="1"/>
          <p:nvPr/>
        </p:nvSpPr>
        <p:spPr>
          <a:xfrm>
            <a:off x="5331510" y="5070726"/>
            <a:ext cx="8572289" cy="600075"/>
          </a:xfrm>
          <a:prstGeom prst="rect">
            <a:avLst/>
          </a:prstGeom>
        </p:spPr>
        <p:txBody>
          <a:bodyPr lIns="0" tIns="0" rIns="0" bIns="0" rtlCol="0" anchor="t">
            <a:spAutoFit/>
          </a:bodyPr>
          <a:lstStyle/>
          <a:p>
            <a:pPr algn="l">
              <a:lnSpc>
                <a:spcPts val="4799"/>
              </a:lnSpc>
            </a:pPr>
            <a:r>
              <a:rPr lang="en-US" sz="3999" b="1">
                <a:solidFill>
                  <a:srgbClr val="526716"/>
                </a:solidFill>
                <a:latin typeface="Asap Bold"/>
                <a:ea typeface="Asap Bold"/>
                <a:cs typeface="Asap Bold"/>
                <a:sym typeface="Asap Bold"/>
              </a:rPr>
              <a:t>Các giai đoạn quản lý chất lượng</a:t>
            </a:r>
          </a:p>
        </p:txBody>
      </p:sp>
      <p:sp>
        <p:nvSpPr>
          <p:cNvPr id="7" name="TextBox 7"/>
          <p:cNvSpPr txBox="1"/>
          <p:nvPr/>
        </p:nvSpPr>
        <p:spPr>
          <a:xfrm>
            <a:off x="5646828" y="5718426"/>
            <a:ext cx="12641172" cy="4257675"/>
          </a:xfrm>
          <a:prstGeom prst="rect">
            <a:avLst/>
          </a:prstGeom>
        </p:spPr>
        <p:txBody>
          <a:bodyPr lIns="0" tIns="0" rIns="0" bIns="0" rtlCol="0" anchor="t">
            <a:spAutoFit/>
          </a:bodyPr>
          <a:lstStyle/>
          <a:p>
            <a:pPr algn="l">
              <a:lnSpc>
                <a:spcPts val="4200"/>
              </a:lnSpc>
            </a:pPr>
            <a:r>
              <a:rPr lang="en-US" sz="3000">
                <a:solidFill>
                  <a:srgbClr val="000000"/>
                </a:solidFill>
                <a:latin typeface="Asap"/>
                <a:ea typeface="Asap"/>
                <a:cs typeface="Asap"/>
                <a:sym typeface="Asap"/>
              </a:rPr>
              <a:t>+ Kiểm tra đặc tả yêu cầu: Xác nhận yêu cầu với khách hàng, đảm bảo rõ ràng, đầy đủ.</a:t>
            </a:r>
          </a:p>
          <a:p>
            <a:pPr algn="l">
              <a:lnSpc>
                <a:spcPts val="4200"/>
              </a:lnSpc>
            </a:pPr>
            <a:r>
              <a:rPr lang="en-US" sz="3000">
                <a:solidFill>
                  <a:srgbClr val="000000"/>
                </a:solidFill>
                <a:latin typeface="Asap"/>
                <a:ea typeface="Asap"/>
                <a:cs typeface="Asap"/>
                <a:sym typeface="Asap"/>
              </a:rPr>
              <a:t>+ Kiểm tra thiết kế hệ thống: Đánh giá kiến trúc có phù hợp, dễ mở rộng, bảo trì.</a:t>
            </a:r>
          </a:p>
          <a:p>
            <a:pPr algn="l">
              <a:lnSpc>
                <a:spcPts val="4200"/>
              </a:lnSpc>
            </a:pPr>
            <a:r>
              <a:rPr lang="en-US" sz="3000">
                <a:solidFill>
                  <a:srgbClr val="000000"/>
                </a:solidFill>
                <a:latin typeface="Asap"/>
                <a:ea typeface="Asap"/>
                <a:cs typeface="Asap"/>
                <a:sym typeface="Asap"/>
              </a:rPr>
              <a:t>K+ iểm tra xây dựng hệ thống: Đối chiếu mã nguồn với thiết kế, kiểm tra giao diện và khả năng hoạt động.</a:t>
            </a:r>
          </a:p>
          <a:p>
            <a:pPr algn="l">
              <a:lnSpc>
                <a:spcPts val="4200"/>
              </a:lnSpc>
            </a:pPr>
            <a:r>
              <a:rPr lang="en-US" sz="3000">
                <a:solidFill>
                  <a:srgbClr val="000000"/>
                </a:solidFill>
                <a:latin typeface="Asap"/>
                <a:ea typeface="Asap"/>
                <a:cs typeface="Asap"/>
                <a:sym typeface="Asap"/>
              </a:rPr>
              <a:t>+ Kiểm thử hệ thống: Kiểm thử các mức, kiểm tra bảo mật và chịu tải.</a:t>
            </a:r>
          </a:p>
          <a:p>
            <a:pPr marL="0" lvl="0" indent="0" algn="l">
              <a:lnSpc>
                <a:spcPts val="4200"/>
              </a:lnSpc>
              <a:spcBef>
                <a:spcPct val="0"/>
              </a:spcBef>
            </a:pPr>
            <a:endParaRPr lang="en-US" sz="3000">
              <a:solidFill>
                <a:srgbClr val="000000"/>
              </a:solidFill>
              <a:latin typeface="Asap"/>
              <a:ea typeface="Asap"/>
              <a:cs typeface="Asap"/>
              <a:sym typeface="As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353205" y="-928374"/>
            <a:ext cx="18994409" cy="2149212"/>
          </a:xfrm>
          <a:prstGeom prst="rect">
            <a:avLst/>
          </a:prstGeom>
          <a:solidFill>
            <a:srgbClr val="003B31"/>
          </a:solidFill>
        </p:spPr>
      </p:sp>
      <p:graphicFrame>
        <p:nvGraphicFramePr>
          <p:cNvPr id="3" name="Table 3"/>
          <p:cNvGraphicFramePr>
            <a:graphicFrameLocks noGrp="1"/>
          </p:cNvGraphicFramePr>
          <p:nvPr/>
        </p:nvGraphicFramePr>
        <p:xfrm>
          <a:off x="1515103" y="1416340"/>
          <a:ext cx="15744196" cy="8629652"/>
        </p:xfrm>
        <a:graphic>
          <a:graphicData uri="http://schemas.openxmlformats.org/drawingml/2006/table">
            <a:tbl>
              <a:tblPr/>
              <a:tblGrid>
                <a:gridCol w="4758088">
                  <a:extLst>
                    <a:ext uri="{9D8B030D-6E8A-4147-A177-3AD203B41FA5}">
                      <a16:colId xmlns:a16="http://schemas.microsoft.com/office/drawing/2014/main" val="20000"/>
                    </a:ext>
                  </a:extLst>
                </a:gridCol>
                <a:gridCol w="4877922">
                  <a:extLst>
                    <a:ext uri="{9D8B030D-6E8A-4147-A177-3AD203B41FA5}">
                      <a16:colId xmlns:a16="http://schemas.microsoft.com/office/drawing/2014/main" val="20001"/>
                    </a:ext>
                  </a:extLst>
                </a:gridCol>
                <a:gridCol w="6108186">
                  <a:extLst>
                    <a:ext uri="{9D8B030D-6E8A-4147-A177-3AD203B41FA5}">
                      <a16:colId xmlns:a16="http://schemas.microsoft.com/office/drawing/2014/main" val="20002"/>
                    </a:ext>
                  </a:extLst>
                </a:gridCol>
              </a:tblGrid>
              <a:tr h="1003448">
                <a:tc>
                  <a:txBody>
                    <a:bodyPr/>
                    <a:lstStyle/>
                    <a:p>
                      <a:pPr algn="ctr">
                        <a:lnSpc>
                          <a:spcPts val="4200"/>
                        </a:lnSpc>
                        <a:defRPr/>
                      </a:pPr>
                      <a:r>
                        <a:rPr lang="en-US" sz="3000" b="1">
                          <a:solidFill>
                            <a:srgbClr val="000000"/>
                          </a:solidFill>
                          <a:latin typeface="Muli Bold"/>
                          <a:ea typeface="Muli Bold"/>
                          <a:cs typeface="Muli Bold"/>
                          <a:sym typeface="Muli Bold"/>
                        </a:rPr>
                        <a:t>Thời gian</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Muli Bold"/>
                          <a:ea typeface="Muli Bold"/>
                          <a:cs typeface="Muli Bold"/>
                          <a:sym typeface="Muli Bold"/>
                        </a:rPr>
                        <a:t>Công việc</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b="1">
                          <a:solidFill>
                            <a:srgbClr val="000000"/>
                          </a:solidFill>
                          <a:latin typeface="Muli Bold"/>
                          <a:ea typeface="Muli Bold"/>
                          <a:cs typeface="Muli Bold"/>
                          <a:sym typeface="Muli Bold"/>
                        </a:rPr>
                        <a:t>Tiêu chí đánh giá</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03448">
                <a:tc>
                  <a:txBody>
                    <a:bodyPr/>
                    <a:lstStyle/>
                    <a:p>
                      <a:pPr algn="l">
                        <a:lnSpc>
                          <a:spcPts val="4200"/>
                        </a:lnSpc>
                        <a:defRPr/>
                      </a:pPr>
                      <a:r>
                        <a:rPr lang="en-US" sz="3000">
                          <a:solidFill>
                            <a:srgbClr val="000000"/>
                          </a:solidFill>
                          <a:latin typeface="Muli"/>
                          <a:ea typeface="Muli"/>
                          <a:cs typeface="Muli"/>
                          <a:sym typeface="Muli"/>
                        </a:rPr>
                        <a:t>12/01/2025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Nghiên cứu thị trường</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Tính khả thi, chính xác</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03448">
                <a:tc>
                  <a:txBody>
                    <a:bodyPr/>
                    <a:lstStyle/>
                    <a:p>
                      <a:pPr algn="l">
                        <a:lnSpc>
                          <a:spcPts val="4200"/>
                        </a:lnSpc>
                        <a:defRPr/>
                      </a:pPr>
                      <a:r>
                        <a:rPr lang="en-US" sz="3000">
                          <a:solidFill>
                            <a:srgbClr val="000000"/>
                          </a:solidFill>
                          <a:latin typeface="Muli"/>
                          <a:ea typeface="Muli"/>
                          <a:cs typeface="Muli"/>
                          <a:sym typeface="Muli"/>
                        </a:rPr>
                        <a:t>24/01/2025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Phân tích yêu cầu</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Đúng kế hoạch, đầy đủ</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38620">
                <a:tc>
                  <a:txBody>
                    <a:bodyPr/>
                    <a:lstStyle/>
                    <a:p>
                      <a:pPr algn="l">
                        <a:lnSpc>
                          <a:spcPts val="4200"/>
                        </a:lnSpc>
                        <a:defRPr/>
                      </a:pPr>
                      <a:r>
                        <a:rPr lang="en-US" sz="3000">
                          <a:solidFill>
                            <a:srgbClr val="000000"/>
                          </a:solidFill>
                          <a:latin typeface="Muli"/>
                          <a:ea typeface="Muli"/>
                          <a:cs typeface="Muli"/>
                          <a:sym typeface="Muli"/>
                        </a:rPr>
                        <a:t>05/02/2025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Thiết kế hệ thống</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Đúng kế hoạch, phù hợp yêu cầu</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38620">
                <a:tc>
                  <a:txBody>
                    <a:bodyPr/>
                    <a:lstStyle/>
                    <a:p>
                      <a:pPr algn="l">
                        <a:lnSpc>
                          <a:spcPts val="4200"/>
                        </a:lnSpc>
                        <a:defRPr/>
                      </a:pPr>
                      <a:r>
                        <a:rPr lang="en-US" sz="3000">
                          <a:solidFill>
                            <a:srgbClr val="000000"/>
                          </a:solidFill>
                          <a:latin typeface="Muli"/>
                          <a:ea typeface="Muli"/>
                          <a:cs typeface="Muli"/>
                          <a:sym typeface="Muli"/>
                        </a:rPr>
                        <a:t>05/04/2025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Xây dựng chức năng</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Đúng kế hoạch, đầy đủ chức năng</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03448">
                <a:tc>
                  <a:txBody>
                    <a:bodyPr/>
                    <a:lstStyle/>
                    <a:p>
                      <a:pPr algn="l">
                        <a:lnSpc>
                          <a:spcPts val="4200"/>
                        </a:lnSpc>
                        <a:defRPr/>
                      </a:pPr>
                      <a:r>
                        <a:rPr lang="en-US" sz="3000">
                          <a:solidFill>
                            <a:srgbClr val="000000"/>
                          </a:solidFill>
                          <a:latin typeface="Muli"/>
                          <a:ea typeface="Muli"/>
                          <a:cs typeface="Muli"/>
                          <a:sym typeface="Muli"/>
                        </a:rPr>
                        <a:t>11/04/2025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Kiểm thử hệ thống</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Đạt yêu cầu kiểm thử</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38620">
                <a:tc>
                  <a:txBody>
                    <a:bodyPr/>
                    <a:lstStyle/>
                    <a:p>
                      <a:pPr algn="l">
                        <a:lnSpc>
                          <a:spcPts val="4200"/>
                        </a:lnSpc>
                        <a:defRPr/>
                      </a:pPr>
                      <a:r>
                        <a:rPr lang="en-US" sz="3000">
                          <a:solidFill>
                            <a:srgbClr val="000000"/>
                          </a:solidFill>
                          <a:latin typeface="Muli"/>
                          <a:ea typeface="Muli"/>
                          <a:cs typeface="Muli"/>
                          <a:sym typeface="Muli"/>
                        </a:rPr>
                        <a:t>24/04/2025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Triển khai hệ thống</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uli"/>
                          <a:ea typeface="Muli"/>
                          <a:cs typeface="Muli"/>
                          <a:sym typeface="Muli"/>
                        </a:rPr>
                        <a:t>Hệ thống hoạt động tốt, phản hồi tích cực</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TextBox 4"/>
          <p:cNvSpPr txBox="1"/>
          <p:nvPr/>
        </p:nvSpPr>
        <p:spPr>
          <a:xfrm>
            <a:off x="193124" y="184150"/>
            <a:ext cx="17875837" cy="755015"/>
          </a:xfrm>
          <a:prstGeom prst="rect">
            <a:avLst/>
          </a:prstGeom>
        </p:spPr>
        <p:txBody>
          <a:bodyPr lIns="0" tIns="0" rIns="0" bIns="0" rtlCol="0" anchor="t">
            <a:spAutoFit/>
          </a:bodyPr>
          <a:lstStyle/>
          <a:p>
            <a:pPr algn="ctr">
              <a:lnSpc>
                <a:spcPts val="6160"/>
              </a:lnSpc>
            </a:pPr>
            <a:r>
              <a:rPr lang="en-US" sz="4400" b="1">
                <a:solidFill>
                  <a:srgbClr val="FFFFFF"/>
                </a:solidFill>
                <a:latin typeface="Muli Bold"/>
                <a:ea typeface="Muli Bold"/>
                <a:cs typeface="Muli Bold"/>
                <a:sym typeface="Muli Bold"/>
              </a:rPr>
              <a:t>Kế hoạch giám sát chất lượng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353205" y="-928374"/>
            <a:ext cx="18994409" cy="2149212"/>
          </a:xfrm>
          <a:prstGeom prst="rect">
            <a:avLst/>
          </a:prstGeom>
          <a:solidFill>
            <a:srgbClr val="003B31"/>
          </a:solidFill>
        </p:spPr>
      </p:sp>
      <p:sp>
        <p:nvSpPr>
          <p:cNvPr id="3" name="Freeform 3"/>
          <p:cNvSpPr/>
          <p:nvPr/>
        </p:nvSpPr>
        <p:spPr>
          <a:xfrm>
            <a:off x="1695976" y="1220838"/>
            <a:ext cx="14870134" cy="9066162"/>
          </a:xfrm>
          <a:custGeom>
            <a:avLst/>
            <a:gdLst/>
            <a:ahLst/>
            <a:cxnLst/>
            <a:rect l="l" t="t" r="r" b="b"/>
            <a:pathLst>
              <a:path w="14870134" h="9066162">
                <a:moveTo>
                  <a:pt x="0" y="0"/>
                </a:moveTo>
                <a:lnTo>
                  <a:pt x="14870134" y="0"/>
                </a:lnTo>
                <a:lnTo>
                  <a:pt x="14870134" y="9066162"/>
                </a:lnTo>
                <a:lnTo>
                  <a:pt x="0" y="9066162"/>
                </a:lnTo>
                <a:lnTo>
                  <a:pt x="0" y="0"/>
                </a:lnTo>
                <a:close/>
              </a:path>
            </a:pathLst>
          </a:custGeom>
          <a:blipFill>
            <a:blip r:embed="rId2"/>
            <a:stretch>
              <a:fillRect t="-1027" b="-1027"/>
            </a:stretch>
          </a:blipFill>
        </p:spPr>
      </p:sp>
      <p:sp>
        <p:nvSpPr>
          <p:cNvPr id="4" name="TextBox 4"/>
          <p:cNvSpPr txBox="1"/>
          <p:nvPr/>
        </p:nvSpPr>
        <p:spPr>
          <a:xfrm>
            <a:off x="193124" y="184150"/>
            <a:ext cx="17875837" cy="755015"/>
          </a:xfrm>
          <a:prstGeom prst="rect">
            <a:avLst/>
          </a:prstGeom>
        </p:spPr>
        <p:txBody>
          <a:bodyPr lIns="0" tIns="0" rIns="0" bIns="0" rtlCol="0" anchor="t">
            <a:spAutoFit/>
          </a:bodyPr>
          <a:lstStyle/>
          <a:p>
            <a:pPr algn="ctr">
              <a:lnSpc>
                <a:spcPts val="6160"/>
              </a:lnSpc>
            </a:pPr>
            <a:r>
              <a:rPr lang="en-US" sz="4400" b="1">
                <a:solidFill>
                  <a:srgbClr val="FFFFFF"/>
                </a:solidFill>
                <a:latin typeface="Muli Bold"/>
                <a:ea typeface="Muli Bold"/>
                <a:cs typeface="Muli Bold"/>
                <a:sym typeface="Muli Bold"/>
              </a:rPr>
              <a:t>Đánh giá nhân viên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2401508"/>
            <a:ext cx="16230600" cy="0"/>
          </a:xfrm>
          <a:prstGeom prst="line">
            <a:avLst/>
          </a:prstGeom>
          <a:ln w="19050" cap="flat">
            <a:solidFill>
              <a:srgbClr val="000000"/>
            </a:solidFill>
            <a:prstDash val="solid"/>
            <a:headEnd type="none" w="sm" len="sm"/>
            <a:tailEnd type="none" w="sm" len="sm"/>
          </a:ln>
        </p:spPr>
      </p:sp>
      <p:sp>
        <p:nvSpPr>
          <p:cNvPr id="3" name="Freeform 3"/>
          <p:cNvSpPr/>
          <p:nvPr/>
        </p:nvSpPr>
        <p:spPr>
          <a:xfrm>
            <a:off x="364730" y="3627402"/>
            <a:ext cx="17558540" cy="3489760"/>
          </a:xfrm>
          <a:custGeom>
            <a:avLst/>
            <a:gdLst/>
            <a:ahLst/>
            <a:cxnLst/>
            <a:rect l="l" t="t" r="r" b="b"/>
            <a:pathLst>
              <a:path w="17558540" h="3489760">
                <a:moveTo>
                  <a:pt x="0" y="0"/>
                </a:moveTo>
                <a:lnTo>
                  <a:pt x="17558540" y="0"/>
                </a:lnTo>
                <a:lnTo>
                  <a:pt x="17558540" y="3489759"/>
                </a:lnTo>
                <a:lnTo>
                  <a:pt x="0" y="3489759"/>
                </a:lnTo>
                <a:lnTo>
                  <a:pt x="0" y="0"/>
                </a:lnTo>
                <a:close/>
              </a:path>
            </a:pathLst>
          </a:custGeom>
          <a:blipFill>
            <a:blip r:embed="rId2"/>
            <a:stretch>
              <a:fillRect/>
            </a:stretch>
          </a:blipFill>
        </p:spPr>
      </p:sp>
      <p:sp>
        <p:nvSpPr>
          <p:cNvPr id="4" name="TextBox 4"/>
          <p:cNvSpPr txBox="1"/>
          <p:nvPr/>
        </p:nvSpPr>
        <p:spPr>
          <a:xfrm>
            <a:off x="1028700" y="933450"/>
            <a:ext cx="9927624" cy="854075"/>
          </a:xfrm>
          <a:prstGeom prst="rect">
            <a:avLst/>
          </a:prstGeom>
        </p:spPr>
        <p:txBody>
          <a:bodyPr lIns="0" tIns="0" rIns="0" bIns="0" rtlCol="0" anchor="t">
            <a:spAutoFit/>
          </a:bodyPr>
          <a:lstStyle/>
          <a:p>
            <a:pPr algn="l">
              <a:lnSpc>
                <a:spcPts val="7000"/>
              </a:lnSpc>
            </a:pPr>
            <a:r>
              <a:rPr lang="en-US" sz="5000" b="1">
                <a:solidFill>
                  <a:srgbClr val="000000"/>
                </a:solidFill>
                <a:latin typeface="Muli Bold"/>
                <a:ea typeface="Muli Bold"/>
                <a:cs typeface="Muli Bold"/>
                <a:sym typeface="Muli Bold"/>
              </a:rPr>
              <a:t>3.4 Quản lý nguồn nhân lực </a:t>
            </a:r>
          </a:p>
        </p:txBody>
      </p:sp>
      <p:sp>
        <p:nvSpPr>
          <p:cNvPr id="5" name="TextBox 5"/>
          <p:cNvSpPr txBox="1"/>
          <p:nvPr/>
        </p:nvSpPr>
        <p:spPr>
          <a:xfrm>
            <a:off x="5402644" y="7546816"/>
            <a:ext cx="7482711" cy="596899"/>
          </a:xfrm>
          <a:prstGeom prst="rect">
            <a:avLst/>
          </a:prstGeom>
        </p:spPr>
        <p:txBody>
          <a:bodyPr lIns="0" tIns="0" rIns="0" bIns="0" rtlCol="0" anchor="t">
            <a:spAutoFit/>
          </a:bodyPr>
          <a:lstStyle/>
          <a:p>
            <a:pPr algn="l">
              <a:lnSpc>
                <a:spcPts val="4900"/>
              </a:lnSpc>
            </a:pPr>
            <a:r>
              <a:rPr lang="en-US" sz="3500">
                <a:solidFill>
                  <a:srgbClr val="000000"/>
                </a:solidFill>
                <a:latin typeface="Muli"/>
                <a:ea typeface="Muli"/>
                <a:cs typeface="Muli"/>
                <a:sym typeface="Muli"/>
              </a:rPr>
              <a:t>Danh sách các thành viên thực hiện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55388" y="0"/>
            <a:ext cx="13432612" cy="10287000"/>
          </a:xfrm>
          <a:custGeom>
            <a:avLst/>
            <a:gdLst/>
            <a:ahLst/>
            <a:cxnLst/>
            <a:rect l="l" t="t" r="r" b="b"/>
            <a:pathLst>
              <a:path w="13432612" h="10287000">
                <a:moveTo>
                  <a:pt x="0" y="0"/>
                </a:moveTo>
                <a:lnTo>
                  <a:pt x="13432612" y="0"/>
                </a:lnTo>
                <a:lnTo>
                  <a:pt x="13432612" y="10287000"/>
                </a:lnTo>
                <a:lnTo>
                  <a:pt x="0" y="10287000"/>
                </a:lnTo>
                <a:lnTo>
                  <a:pt x="0" y="0"/>
                </a:lnTo>
                <a:close/>
              </a:path>
            </a:pathLst>
          </a:custGeom>
          <a:blipFill>
            <a:blip r:embed="rId2"/>
            <a:stretch>
              <a:fillRect/>
            </a:stretch>
          </a:blipFill>
        </p:spPr>
      </p:sp>
      <p:sp>
        <p:nvSpPr>
          <p:cNvPr id="3" name="AutoShape 3"/>
          <p:cNvSpPr/>
          <p:nvPr/>
        </p:nvSpPr>
        <p:spPr>
          <a:xfrm rot="-5400000">
            <a:off x="-6821265" y="1832249"/>
            <a:ext cx="18288000" cy="5394420"/>
          </a:xfrm>
          <a:prstGeom prst="rect">
            <a:avLst/>
          </a:prstGeom>
          <a:solidFill>
            <a:srgbClr val="003B31"/>
          </a:solidFill>
        </p:spPr>
      </p:sp>
      <p:sp>
        <p:nvSpPr>
          <p:cNvPr id="4" name="TextBox 4"/>
          <p:cNvSpPr txBox="1"/>
          <p:nvPr/>
        </p:nvSpPr>
        <p:spPr>
          <a:xfrm>
            <a:off x="448400" y="3783013"/>
            <a:ext cx="4026648" cy="2625725"/>
          </a:xfrm>
          <a:prstGeom prst="rect">
            <a:avLst/>
          </a:prstGeom>
        </p:spPr>
        <p:txBody>
          <a:bodyPr lIns="0" tIns="0" rIns="0" bIns="0" rtlCol="0" anchor="t">
            <a:spAutoFit/>
          </a:bodyPr>
          <a:lstStyle/>
          <a:p>
            <a:pPr algn="ctr">
              <a:lnSpc>
                <a:spcPts val="7000"/>
              </a:lnSpc>
            </a:pPr>
            <a:r>
              <a:rPr lang="en-US" sz="5000" b="1">
                <a:solidFill>
                  <a:srgbClr val="FFFFFF"/>
                </a:solidFill>
                <a:latin typeface="Muli Bold"/>
                <a:ea typeface="Muli Bold"/>
                <a:cs typeface="Muli Bold"/>
                <a:sym typeface="Muli Bold"/>
              </a:rPr>
              <a:t>3.4 Quản lý nguồn nhân lực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8117" y="0"/>
            <a:ext cx="15159883" cy="5078561"/>
          </a:xfrm>
          <a:custGeom>
            <a:avLst/>
            <a:gdLst/>
            <a:ahLst/>
            <a:cxnLst/>
            <a:rect l="l" t="t" r="r" b="b"/>
            <a:pathLst>
              <a:path w="15159883" h="5078561">
                <a:moveTo>
                  <a:pt x="0" y="0"/>
                </a:moveTo>
                <a:lnTo>
                  <a:pt x="15159883" y="0"/>
                </a:lnTo>
                <a:lnTo>
                  <a:pt x="15159883" y="5078561"/>
                </a:lnTo>
                <a:lnTo>
                  <a:pt x="0" y="5078561"/>
                </a:lnTo>
                <a:lnTo>
                  <a:pt x="0" y="0"/>
                </a:lnTo>
                <a:close/>
              </a:path>
            </a:pathLst>
          </a:custGeom>
          <a:blipFill>
            <a:blip r:embed="rId2"/>
            <a:stretch>
              <a:fillRect/>
            </a:stretch>
          </a:blipFill>
        </p:spPr>
      </p:sp>
      <p:sp>
        <p:nvSpPr>
          <p:cNvPr id="3" name="Freeform 3"/>
          <p:cNvSpPr/>
          <p:nvPr/>
        </p:nvSpPr>
        <p:spPr>
          <a:xfrm>
            <a:off x="3128117" y="5143500"/>
            <a:ext cx="15159883" cy="5059611"/>
          </a:xfrm>
          <a:custGeom>
            <a:avLst/>
            <a:gdLst/>
            <a:ahLst/>
            <a:cxnLst/>
            <a:rect l="l" t="t" r="r" b="b"/>
            <a:pathLst>
              <a:path w="15159883" h="5059611">
                <a:moveTo>
                  <a:pt x="0" y="0"/>
                </a:moveTo>
                <a:lnTo>
                  <a:pt x="15159883" y="0"/>
                </a:lnTo>
                <a:lnTo>
                  <a:pt x="15159883" y="5059611"/>
                </a:lnTo>
                <a:lnTo>
                  <a:pt x="0" y="5059611"/>
                </a:lnTo>
                <a:lnTo>
                  <a:pt x="0" y="0"/>
                </a:lnTo>
                <a:close/>
              </a:path>
            </a:pathLst>
          </a:custGeom>
          <a:blipFill>
            <a:blip r:embed="rId3"/>
            <a:stretch>
              <a:fillRect/>
            </a:stretch>
          </a:blipFill>
        </p:spPr>
      </p:sp>
      <p:sp>
        <p:nvSpPr>
          <p:cNvPr id="4" name="AutoShape 4"/>
          <p:cNvSpPr/>
          <p:nvPr/>
        </p:nvSpPr>
        <p:spPr>
          <a:xfrm>
            <a:off x="0" y="0"/>
            <a:ext cx="2607967" cy="10287000"/>
          </a:xfrm>
          <a:prstGeom prst="rect">
            <a:avLst/>
          </a:prstGeom>
          <a:solidFill>
            <a:srgbClr val="003B31"/>
          </a:solidFill>
        </p:spPr>
      </p:sp>
      <p:sp>
        <p:nvSpPr>
          <p:cNvPr id="5" name="TextBox 5"/>
          <p:cNvSpPr txBox="1"/>
          <p:nvPr/>
        </p:nvSpPr>
        <p:spPr>
          <a:xfrm rot="-5400000">
            <a:off x="-1740632" y="4640578"/>
            <a:ext cx="5927307" cy="1005844"/>
          </a:xfrm>
          <a:prstGeom prst="rect">
            <a:avLst/>
          </a:prstGeom>
        </p:spPr>
        <p:txBody>
          <a:bodyPr lIns="0" tIns="0" rIns="0" bIns="0" rtlCol="0" anchor="t">
            <a:spAutoFit/>
          </a:bodyPr>
          <a:lstStyle/>
          <a:p>
            <a:pPr algn="ctr">
              <a:lnSpc>
                <a:spcPts val="8399"/>
              </a:lnSpc>
              <a:spcBef>
                <a:spcPct val="0"/>
              </a:spcBef>
            </a:pPr>
            <a:r>
              <a:rPr lang="en-US" sz="5599" b="1">
                <a:solidFill>
                  <a:srgbClr val="FFFFFF"/>
                </a:solidFill>
                <a:latin typeface="Muli Bold"/>
                <a:ea typeface="Muli Bold"/>
                <a:cs typeface="Muli Bold"/>
                <a:sym typeface="Muli Bold"/>
              </a:rPr>
              <a:t>Timeline dự án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353205" y="-928374"/>
            <a:ext cx="18994409" cy="2149212"/>
          </a:xfrm>
          <a:prstGeom prst="rect">
            <a:avLst/>
          </a:prstGeom>
          <a:solidFill>
            <a:srgbClr val="003B31"/>
          </a:solidFill>
        </p:spPr>
      </p:sp>
      <p:sp>
        <p:nvSpPr>
          <p:cNvPr id="3" name="Freeform 3"/>
          <p:cNvSpPr/>
          <p:nvPr/>
        </p:nvSpPr>
        <p:spPr>
          <a:xfrm>
            <a:off x="2046269" y="1468069"/>
            <a:ext cx="14195462" cy="8818931"/>
          </a:xfrm>
          <a:custGeom>
            <a:avLst/>
            <a:gdLst/>
            <a:ahLst/>
            <a:cxnLst/>
            <a:rect l="l" t="t" r="r" b="b"/>
            <a:pathLst>
              <a:path w="14195462" h="8818931">
                <a:moveTo>
                  <a:pt x="0" y="0"/>
                </a:moveTo>
                <a:lnTo>
                  <a:pt x="14195462" y="0"/>
                </a:lnTo>
                <a:lnTo>
                  <a:pt x="14195462" y="8818931"/>
                </a:lnTo>
                <a:lnTo>
                  <a:pt x="0" y="8818931"/>
                </a:lnTo>
                <a:lnTo>
                  <a:pt x="0" y="0"/>
                </a:lnTo>
                <a:close/>
              </a:path>
            </a:pathLst>
          </a:custGeom>
          <a:blipFill>
            <a:blip r:embed="rId2"/>
            <a:stretch>
              <a:fillRect/>
            </a:stretch>
          </a:blipFill>
        </p:spPr>
      </p:sp>
      <p:sp>
        <p:nvSpPr>
          <p:cNvPr id="4" name="TextBox 4"/>
          <p:cNvSpPr txBox="1"/>
          <p:nvPr/>
        </p:nvSpPr>
        <p:spPr>
          <a:xfrm>
            <a:off x="193124" y="184150"/>
            <a:ext cx="17875837" cy="755015"/>
          </a:xfrm>
          <a:prstGeom prst="rect">
            <a:avLst/>
          </a:prstGeom>
        </p:spPr>
        <p:txBody>
          <a:bodyPr lIns="0" tIns="0" rIns="0" bIns="0" rtlCol="0" anchor="t">
            <a:spAutoFit/>
          </a:bodyPr>
          <a:lstStyle/>
          <a:p>
            <a:pPr algn="ctr">
              <a:lnSpc>
                <a:spcPts val="6160"/>
              </a:lnSpc>
            </a:pPr>
            <a:r>
              <a:rPr lang="en-US" sz="4400" b="1">
                <a:solidFill>
                  <a:srgbClr val="FFFFFF"/>
                </a:solidFill>
                <a:latin typeface="Muli Bold"/>
                <a:ea typeface="Muli Bold"/>
                <a:cs typeface="Muli Bold"/>
                <a:sym typeface="Muli Bold"/>
              </a:rPr>
              <a:t>3.5 Quản lý truyền thông - Các bên liên quan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353205" y="-928374"/>
            <a:ext cx="18994409" cy="2149212"/>
          </a:xfrm>
          <a:prstGeom prst="rect">
            <a:avLst/>
          </a:prstGeom>
          <a:solidFill>
            <a:srgbClr val="003B31"/>
          </a:solidFill>
        </p:spPr>
      </p:sp>
      <p:sp>
        <p:nvSpPr>
          <p:cNvPr id="3" name="Freeform 3"/>
          <p:cNvSpPr/>
          <p:nvPr/>
        </p:nvSpPr>
        <p:spPr>
          <a:xfrm>
            <a:off x="5588206" y="1220838"/>
            <a:ext cx="8218248" cy="9066162"/>
          </a:xfrm>
          <a:custGeom>
            <a:avLst/>
            <a:gdLst/>
            <a:ahLst/>
            <a:cxnLst/>
            <a:rect l="l" t="t" r="r" b="b"/>
            <a:pathLst>
              <a:path w="8218248" h="9066162">
                <a:moveTo>
                  <a:pt x="0" y="0"/>
                </a:moveTo>
                <a:lnTo>
                  <a:pt x="8218247" y="0"/>
                </a:lnTo>
                <a:lnTo>
                  <a:pt x="8218247" y="9066162"/>
                </a:lnTo>
                <a:lnTo>
                  <a:pt x="0" y="9066162"/>
                </a:lnTo>
                <a:lnTo>
                  <a:pt x="0" y="0"/>
                </a:lnTo>
                <a:close/>
              </a:path>
            </a:pathLst>
          </a:custGeom>
          <a:blipFill>
            <a:blip r:embed="rId2"/>
            <a:stretch>
              <a:fillRect/>
            </a:stretch>
          </a:blipFill>
        </p:spPr>
      </p:sp>
      <p:sp>
        <p:nvSpPr>
          <p:cNvPr id="4" name="TextBox 4"/>
          <p:cNvSpPr txBox="1"/>
          <p:nvPr/>
        </p:nvSpPr>
        <p:spPr>
          <a:xfrm>
            <a:off x="193124" y="184150"/>
            <a:ext cx="17875837" cy="755015"/>
          </a:xfrm>
          <a:prstGeom prst="rect">
            <a:avLst/>
          </a:prstGeom>
        </p:spPr>
        <p:txBody>
          <a:bodyPr lIns="0" tIns="0" rIns="0" bIns="0" rtlCol="0" anchor="t">
            <a:spAutoFit/>
          </a:bodyPr>
          <a:lstStyle/>
          <a:p>
            <a:pPr algn="ctr">
              <a:lnSpc>
                <a:spcPts val="6160"/>
              </a:lnSpc>
            </a:pPr>
            <a:r>
              <a:rPr lang="en-US" sz="4400" b="1">
                <a:solidFill>
                  <a:srgbClr val="FFFFFF"/>
                </a:solidFill>
                <a:latin typeface="Muli Bold"/>
                <a:ea typeface="Muli Bold"/>
                <a:cs typeface="Muli Bold"/>
                <a:sym typeface="Muli Bold"/>
              </a:rPr>
              <a:t>3.5 Quản lý truyền thông - Yêu cầu thông tin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353205" y="-928374"/>
            <a:ext cx="18994409" cy="2149212"/>
          </a:xfrm>
          <a:prstGeom prst="rect">
            <a:avLst/>
          </a:prstGeom>
          <a:solidFill>
            <a:srgbClr val="003B31"/>
          </a:solidFill>
        </p:spPr>
      </p:sp>
      <p:sp>
        <p:nvSpPr>
          <p:cNvPr id="3" name="Freeform 3"/>
          <p:cNvSpPr/>
          <p:nvPr/>
        </p:nvSpPr>
        <p:spPr>
          <a:xfrm>
            <a:off x="0" y="1537627"/>
            <a:ext cx="18330414" cy="7720673"/>
          </a:xfrm>
          <a:custGeom>
            <a:avLst/>
            <a:gdLst/>
            <a:ahLst/>
            <a:cxnLst/>
            <a:rect l="l" t="t" r="r" b="b"/>
            <a:pathLst>
              <a:path w="18330414" h="7720673">
                <a:moveTo>
                  <a:pt x="0" y="0"/>
                </a:moveTo>
                <a:lnTo>
                  <a:pt x="18330414" y="0"/>
                </a:lnTo>
                <a:lnTo>
                  <a:pt x="18330414" y="7720673"/>
                </a:lnTo>
                <a:lnTo>
                  <a:pt x="0" y="7720673"/>
                </a:lnTo>
                <a:lnTo>
                  <a:pt x="0" y="0"/>
                </a:lnTo>
                <a:close/>
              </a:path>
            </a:pathLst>
          </a:custGeom>
          <a:blipFill>
            <a:blip r:embed="rId2"/>
            <a:stretch>
              <a:fillRect b="-903"/>
            </a:stretch>
          </a:blipFill>
        </p:spPr>
      </p:sp>
      <p:sp>
        <p:nvSpPr>
          <p:cNvPr id="4" name="TextBox 4"/>
          <p:cNvSpPr txBox="1"/>
          <p:nvPr/>
        </p:nvSpPr>
        <p:spPr>
          <a:xfrm>
            <a:off x="206081" y="184150"/>
            <a:ext cx="17875837" cy="755015"/>
          </a:xfrm>
          <a:prstGeom prst="rect">
            <a:avLst/>
          </a:prstGeom>
        </p:spPr>
        <p:txBody>
          <a:bodyPr lIns="0" tIns="0" rIns="0" bIns="0" rtlCol="0" anchor="t">
            <a:spAutoFit/>
          </a:bodyPr>
          <a:lstStyle/>
          <a:p>
            <a:pPr algn="ctr">
              <a:lnSpc>
                <a:spcPts val="6160"/>
              </a:lnSpc>
            </a:pPr>
            <a:r>
              <a:rPr lang="en-US" sz="4400" b="1">
                <a:solidFill>
                  <a:srgbClr val="FFFFFF"/>
                </a:solidFill>
                <a:latin typeface="Muli Bold"/>
                <a:ea typeface="Muli Bold"/>
                <a:cs typeface="Muli Bold"/>
                <a:sym typeface="Muli Bold"/>
              </a:rPr>
              <a:t>3.5 Quản lý truyền thông - Tần suất và kênh trao đổi thông tin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0" y="1423929"/>
            <a:ext cx="6367798" cy="8863071"/>
          </a:xfrm>
          <a:custGeom>
            <a:avLst/>
            <a:gdLst/>
            <a:ahLst/>
            <a:cxnLst/>
            <a:rect l="l" t="t" r="r" b="b"/>
            <a:pathLst>
              <a:path w="6367798" h="8863071">
                <a:moveTo>
                  <a:pt x="0" y="0"/>
                </a:moveTo>
                <a:lnTo>
                  <a:pt x="6367798" y="0"/>
                </a:lnTo>
                <a:lnTo>
                  <a:pt x="6367798" y="8863071"/>
                </a:lnTo>
                <a:lnTo>
                  <a:pt x="0" y="8863071"/>
                </a:lnTo>
                <a:lnTo>
                  <a:pt x="0" y="0"/>
                </a:lnTo>
                <a:close/>
              </a:path>
            </a:pathLst>
          </a:custGeom>
          <a:blipFill>
            <a:blip r:embed="rId2"/>
            <a:stretch>
              <a:fillRect l="-7977" r="-9473"/>
            </a:stretch>
          </a:blipFill>
        </p:spPr>
      </p:sp>
      <p:sp>
        <p:nvSpPr>
          <p:cNvPr id="3" name="Freeform 3"/>
          <p:cNvSpPr/>
          <p:nvPr/>
        </p:nvSpPr>
        <p:spPr>
          <a:xfrm>
            <a:off x="6113798" y="1423929"/>
            <a:ext cx="6602939" cy="8863071"/>
          </a:xfrm>
          <a:custGeom>
            <a:avLst/>
            <a:gdLst/>
            <a:ahLst/>
            <a:cxnLst/>
            <a:rect l="l" t="t" r="r" b="b"/>
            <a:pathLst>
              <a:path w="6602939" h="8863071">
                <a:moveTo>
                  <a:pt x="0" y="0"/>
                </a:moveTo>
                <a:lnTo>
                  <a:pt x="6602939" y="0"/>
                </a:lnTo>
                <a:lnTo>
                  <a:pt x="6602939" y="8863071"/>
                </a:lnTo>
                <a:lnTo>
                  <a:pt x="0" y="8863071"/>
                </a:lnTo>
                <a:lnTo>
                  <a:pt x="0" y="0"/>
                </a:lnTo>
                <a:close/>
              </a:path>
            </a:pathLst>
          </a:custGeom>
          <a:blipFill>
            <a:blip r:embed="rId3"/>
            <a:stretch>
              <a:fillRect l="-5289" r="-8655"/>
            </a:stretch>
          </a:blipFill>
        </p:spPr>
      </p:sp>
      <p:sp>
        <p:nvSpPr>
          <p:cNvPr id="4" name="AutoShape 4"/>
          <p:cNvSpPr/>
          <p:nvPr/>
        </p:nvSpPr>
        <p:spPr>
          <a:xfrm>
            <a:off x="0" y="0"/>
            <a:ext cx="18288000" cy="1423929"/>
          </a:xfrm>
          <a:prstGeom prst="rect">
            <a:avLst/>
          </a:prstGeom>
          <a:solidFill>
            <a:srgbClr val="003B31"/>
          </a:solidFill>
        </p:spPr>
      </p:sp>
      <p:sp>
        <p:nvSpPr>
          <p:cNvPr id="5" name="TextBox 5"/>
          <p:cNvSpPr txBox="1"/>
          <p:nvPr/>
        </p:nvSpPr>
        <p:spPr>
          <a:xfrm>
            <a:off x="2245699" y="411927"/>
            <a:ext cx="13796602" cy="600075"/>
          </a:xfrm>
          <a:prstGeom prst="rect">
            <a:avLst/>
          </a:prstGeom>
        </p:spPr>
        <p:txBody>
          <a:bodyPr lIns="0" tIns="0" rIns="0" bIns="0" rtlCol="0" anchor="t">
            <a:spAutoFit/>
          </a:bodyPr>
          <a:lstStyle/>
          <a:p>
            <a:pPr marL="0" lvl="0" indent="0" algn="ctr">
              <a:lnSpc>
                <a:spcPts val="4799"/>
              </a:lnSpc>
            </a:pPr>
            <a:r>
              <a:rPr lang="en-US" sz="3999" b="1">
                <a:solidFill>
                  <a:srgbClr val="FFFFFF"/>
                </a:solidFill>
                <a:latin typeface="Muli Bold"/>
                <a:ea typeface="Muli Bold"/>
                <a:cs typeface="Muli Bold"/>
                <a:sym typeface="Muli Bold"/>
              </a:rPr>
              <a:t>Một số biên bản làm việc nhóm để phân chia công việc</a:t>
            </a:r>
          </a:p>
        </p:txBody>
      </p:sp>
      <p:sp>
        <p:nvSpPr>
          <p:cNvPr id="6" name="Freeform 6"/>
          <p:cNvSpPr/>
          <p:nvPr/>
        </p:nvSpPr>
        <p:spPr>
          <a:xfrm>
            <a:off x="12716737" y="1423929"/>
            <a:ext cx="6171828" cy="8863071"/>
          </a:xfrm>
          <a:custGeom>
            <a:avLst/>
            <a:gdLst/>
            <a:ahLst/>
            <a:cxnLst/>
            <a:rect l="l" t="t" r="r" b="b"/>
            <a:pathLst>
              <a:path w="6171828" h="8863071">
                <a:moveTo>
                  <a:pt x="0" y="0"/>
                </a:moveTo>
                <a:lnTo>
                  <a:pt x="6171828" y="0"/>
                </a:lnTo>
                <a:lnTo>
                  <a:pt x="6171828" y="8863071"/>
                </a:lnTo>
                <a:lnTo>
                  <a:pt x="0" y="8863071"/>
                </a:lnTo>
                <a:lnTo>
                  <a:pt x="0" y="0"/>
                </a:lnTo>
                <a:close/>
              </a:path>
            </a:pathLst>
          </a:custGeom>
          <a:blipFill>
            <a:blip r:embed="rId4"/>
            <a:stretch>
              <a:fillRect l="-4629" r="-7202"/>
            </a:stretch>
          </a:blipFill>
        </p:spPr>
      </p:sp>
      <p:sp>
        <p:nvSpPr>
          <p:cNvPr id="7" name="AutoShape 7"/>
          <p:cNvSpPr/>
          <p:nvPr/>
        </p:nvSpPr>
        <p:spPr>
          <a:xfrm flipV="1">
            <a:off x="6113798" y="1423929"/>
            <a:ext cx="0" cy="9046771"/>
          </a:xfrm>
          <a:prstGeom prst="line">
            <a:avLst/>
          </a:prstGeom>
          <a:ln w="19050" cap="flat">
            <a:solidFill>
              <a:srgbClr val="000000"/>
            </a:solidFill>
            <a:prstDash val="solid"/>
            <a:headEnd type="none" w="sm" len="sm"/>
            <a:tailEnd type="none" w="sm" len="sm"/>
          </a:ln>
        </p:spPr>
      </p:sp>
      <p:sp>
        <p:nvSpPr>
          <p:cNvPr id="8" name="AutoShape 8"/>
          <p:cNvSpPr/>
          <p:nvPr/>
        </p:nvSpPr>
        <p:spPr>
          <a:xfrm flipV="1">
            <a:off x="12716737" y="1423929"/>
            <a:ext cx="0" cy="8993161"/>
          </a:xfrm>
          <a:prstGeom prst="line">
            <a:avLst/>
          </a:prstGeom>
          <a:ln w="19050" cap="flat">
            <a:solidFill>
              <a:srgbClr val="000000"/>
            </a:solidFill>
            <a:prstDash val="solid"/>
            <a:headEnd type="none" w="sm" len="sm"/>
            <a:tailEnd type="none" w="sm" len="sm"/>
          </a:ln>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7166062" y="2030927"/>
            <a:ext cx="18288000" cy="5394420"/>
          </a:xfrm>
          <a:prstGeom prst="rect">
            <a:avLst/>
          </a:prstGeom>
          <a:solidFill>
            <a:srgbClr val="003B31"/>
          </a:solidFill>
        </p:spPr>
      </p:sp>
      <p:sp>
        <p:nvSpPr>
          <p:cNvPr id="3" name="TextBox 3"/>
          <p:cNvSpPr txBox="1"/>
          <p:nvPr/>
        </p:nvSpPr>
        <p:spPr>
          <a:xfrm>
            <a:off x="786547" y="3966137"/>
            <a:ext cx="3091047" cy="1524000"/>
          </a:xfrm>
          <a:prstGeom prst="rect">
            <a:avLst/>
          </a:prstGeom>
        </p:spPr>
        <p:txBody>
          <a:bodyPr lIns="0" tIns="0" rIns="0" bIns="0" rtlCol="0" anchor="t">
            <a:spAutoFit/>
          </a:bodyPr>
          <a:lstStyle/>
          <a:p>
            <a:pPr marL="0" lvl="0" indent="0" algn="ctr">
              <a:lnSpc>
                <a:spcPts val="6000"/>
              </a:lnSpc>
            </a:pPr>
            <a:r>
              <a:rPr lang="en-US" sz="5000" b="1" u="none">
                <a:solidFill>
                  <a:srgbClr val="FFFFFF"/>
                </a:solidFill>
                <a:latin typeface="Muli Bold"/>
                <a:ea typeface="Muli Bold"/>
                <a:cs typeface="Muli Bold"/>
                <a:sym typeface="Muli Bold"/>
              </a:rPr>
              <a:t>3.6 Quản lý rủi ro</a:t>
            </a:r>
          </a:p>
        </p:txBody>
      </p:sp>
      <p:graphicFrame>
        <p:nvGraphicFramePr>
          <p:cNvPr id="4" name="Table 4"/>
          <p:cNvGraphicFramePr>
            <a:graphicFrameLocks noGrp="1"/>
          </p:cNvGraphicFramePr>
          <p:nvPr/>
        </p:nvGraphicFramePr>
        <p:xfrm>
          <a:off x="4675148" y="0"/>
          <a:ext cx="13612853" cy="10287003"/>
        </p:xfrm>
        <a:graphic>
          <a:graphicData uri="http://schemas.openxmlformats.org/drawingml/2006/table">
            <a:tbl>
              <a:tblPr/>
              <a:tblGrid>
                <a:gridCol w="5338653">
                  <a:extLst>
                    <a:ext uri="{9D8B030D-6E8A-4147-A177-3AD203B41FA5}">
                      <a16:colId xmlns:a16="http://schemas.microsoft.com/office/drawing/2014/main" val="20000"/>
                    </a:ext>
                  </a:extLst>
                </a:gridCol>
                <a:gridCol w="8274200">
                  <a:extLst>
                    <a:ext uri="{9D8B030D-6E8A-4147-A177-3AD203B41FA5}">
                      <a16:colId xmlns:a16="http://schemas.microsoft.com/office/drawing/2014/main" val="20001"/>
                    </a:ext>
                  </a:extLst>
                </a:gridCol>
              </a:tblGrid>
              <a:tr h="1023909">
                <a:tc>
                  <a:txBody>
                    <a:bodyPr/>
                    <a:lstStyle/>
                    <a:p>
                      <a:pPr algn="ctr">
                        <a:lnSpc>
                          <a:spcPts val="3219"/>
                        </a:lnSpc>
                        <a:defRPr/>
                      </a:pPr>
                      <a:r>
                        <a:rPr lang="en-US" sz="2299" b="1">
                          <a:solidFill>
                            <a:srgbClr val="000000"/>
                          </a:solidFill>
                          <a:latin typeface="Asap Bold"/>
                          <a:ea typeface="Asap Bold"/>
                          <a:cs typeface="Asap Bold"/>
                          <a:sym typeface="Asap Bold"/>
                        </a:rPr>
                        <a:t>RỦI RO</a:t>
                      </a:r>
                      <a:endParaRPr lang="en-US" sz="1100"/>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tc>
                  <a:txBody>
                    <a:bodyPr/>
                    <a:lstStyle/>
                    <a:p>
                      <a:pPr algn="ctr">
                        <a:lnSpc>
                          <a:spcPts val="3220"/>
                        </a:lnSpc>
                        <a:defRPr/>
                      </a:pPr>
                      <a:r>
                        <a:rPr lang="en-US" sz="2300" b="1">
                          <a:solidFill>
                            <a:srgbClr val="000000"/>
                          </a:solidFill>
                          <a:latin typeface="Asap Bold"/>
                          <a:ea typeface="Asap Bold"/>
                          <a:cs typeface="Asap Bold"/>
                          <a:sym typeface="Asap Bold"/>
                        </a:rPr>
                        <a:t>BIỆN PHÁP KHẮC PHỤC</a:t>
                      </a:r>
                      <a:endParaRPr lang="en-US" sz="1100"/>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65049">
                <a:tc>
                  <a:txBody>
                    <a:bodyPr/>
                    <a:lstStyle/>
                    <a:p>
                      <a:pPr algn="l">
                        <a:lnSpc>
                          <a:spcPts val="3220"/>
                        </a:lnSpc>
                        <a:defRPr/>
                      </a:pPr>
                      <a:r>
                        <a:rPr lang="en-US" sz="2300" b="1">
                          <a:solidFill>
                            <a:srgbClr val="000000"/>
                          </a:solidFill>
                          <a:latin typeface="Arimo Bold"/>
                          <a:ea typeface="Arimo Bold"/>
                          <a:cs typeface="Arimo Bold"/>
                          <a:sym typeface="Arimo Bold"/>
                        </a:rPr>
                        <a:t>📉 Thông tin không minh bạch</a:t>
                      </a:r>
                      <a:endParaRPr lang="en-US" sz="1100"/>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Arimo"/>
                          <a:ea typeface="Arimo"/>
                          <a:cs typeface="Arimo"/>
                          <a:sym typeface="Arimo"/>
                        </a:rPr>
                        <a:t>✔️ Kiểm duyệt nội dung nghiêm ngặt</a:t>
                      </a:r>
                      <a:endParaRPr lang="en-US" sz="1100"/>
                    </a:p>
                    <a:p>
                      <a:pPr algn="l">
                        <a:lnSpc>
                          <a:spcPts val="3220"/>
                        </a:lnSpc>
                      </a:pPr>
                      <a:r>
                        <a:rPr lang="en-US" sz="2300">
                          <a:solidFill>
                            <a:srgbClr val="000000"/>
                          </a:solidFill>
                          <a:latin typeface="Arimo"/>
                          <a:ea typeface="Arimo"/>
                          <a:cs typeface="Arimo"/>
                          <a:sym typeface="Arimo"/>
                        </a:rPr>
                        <a:t>✔️ Tích hợp hệ thống đánh giá, phản hồi người dùng</a:t>
                      </a:r>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6400">
                <a:tc>
                  <a:txBody>
                    <a:bodyPr/>
                    <a:lstStyle/>
                    <a:p>
                      <a:pPr algn="l">
                        <a:lnSpc>
                          <a:spcPts val="3219"/>
                        </a:lnSpc>
                        <a:defRPr/>
                      </a:pPr>
                      <a:r>
                        <a:rPr lang="en-US" sz="2299" b="1">
                          <a:solidFill>
                            <a:srgbClr val="000000"/>
                          </a:solidFill>
                          <a:latin typeface="Asap Bold"/>
                          <a:ea typeface="Asap Bold"/>
                          <a:cs typeface="Asap Bold"/>
                          <a:sym typeface="Asap Bold"/>
                        </a:rPr>
                        <a:t>🛒 Tồn kho nông sản lớn</a:t>
                      </a:r>
                      <a:endParaRPr lang="en-US" sz="1100"/>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Asap"/>
                          <a:ea typeface="Asap"/>
                          <a:cs typeface="Asap"/>
                          <a:sym typeface="Asap"/>
                        </a:rPr>
                        <a:t>✔️ Mở rộng kênh tiêu thụ (sàn TMĐT, doanh nghiệp)</a:t>
                      </a:r>
                      <a:endParaRPr lang="en-US" sz="1100"/>
                    </a:p>
                    <a:p>
                      <a:pPr algn="l">
                        <a:lnSpc>
                          <a:spcPts val="3220"/>
                        </a:lnSpc>
                      </a:pPr>
                      <a:r>
                        <a:rPr lang="en-US" sz="2300">
                          <a:solidFill>
                            <a:srgbClr val="000000"/>
                          </a:solidFill>
                          <a:latin typeface="Asap"/>
                          <a:ea typeface="Asap"/>
                          <a:cs typeface="Asap"/>
                          <a:sym typeface="Asap"/>
                        </a:rPr>
                        <a:t>✔️ Tăng cường marketing quảng bá</a:t>
                      </a:r>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6400">
                <a:tc>
                  <a:txBody>
                    <a:bodyPr/>
                    <a:lstStyle/>
                    <a:p>
                      <a:pPr algn="l">
                        <a:lnSpc>
                          <a:spcPts val="3219"/>
                        </a:lnSpc>
                        <a:defRPr/>
                      </a:pPr>
                      <a:r>
                        <a:rPr lang="en-US" sz="2299" b="1">
                          <a:solidFill>
                            <a:srgbClr val="000000"/>
                          </a:solidFill>
                          <a:latin typeface="Asap Bold"/>
                          <a:ea typeface="Asap Bold"/>
                          <a:cs typeface="Asap Bold"/>
                          <a:sym typeface="Asap Bold"/>
                        </a:rPr>
                        <a:t>🔗 Khó kết nối người mua &amp; bán</a:t>
                      </a:r>
                      <a:endParaRPr lang="en-US" sz="1100"/>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Asap"/>
                          <a:ea typeface="Asap"/>
                          <a:cs typeface="Asap"/>
                          <a:sym typeface="Asap"/>
                        </a:rPr>
                        <a:t>✔️ Tối ưu giao diện UI/UX</a:t>
                      </a:r>
                      <a:endParaRPr lang="en-US" sz="1100"/>
                    </a:p>
                    <a:p>
                      <a:pPr algn="l">
                        <a:lnSpc>
                          <a:spcPts val="3220"/>
                        </a:lnSpc>
                      </a:pPr>
                      <a:r>
                        <a:rPr lang="en-US" sz="2300">
                          <a:solidFill>
                            <a:srgbClr val="000000"/>
                          </a:solidFill>
                          <a:latin typeface="Asap"/>
                          <a:ea typeface="Asap"/>
                          <a:cs typeface="Asap"/>
                          <a:sym typeface="Asap"/>
                        </a:rPr>
                        <a:t>✔️ Cải thiện công cụ tìm kiếm và lọc sản phẩm</a:t>
                      </a:r>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65049">
                <a:tc>
                  <a:txBody>
                    <a:bodyPr/>
                    <a:lstStyle/>
                    <a:p>
                      <a:pPr algn="l">
                        <a:lnSpc>
                          <a:spcPts val="3219"/>
                        </a:lnSpc>
                        <a:defRPr/>
                      </a:pPr>
                      <a:r>
                        <a:rPr lang="en-US" sz="2299">
                          <a:solidFill>
                            <a:srgbClr val="000000"/>
                          </a:solidFill>
                          <a:latin typeface="Arimo"/>
                          <a:ea typeface="Arimo"/>
                          <a:cs typeface="Arimo"/>
                          <a:sym typeface="Arimo"/>
                        </a:rPr>
                        <a:t>⚠️ </a:t>
                      </a:r>
                      <a:r>
                        <a:rPr lang="en-US" sz="2299" b="1">
                          <a:solidFill>
                            <a:srgbClr val="000000"/>
                          </a:solidFill>
                          <a:latin typeface="Arimo Bold"/>
                          <a:ea typeface="Arimo Bold"/>
                          <a:cs typeface="Arimo Bold"/>
                          <a:sym typeface="Arimo Bold"/>
                        </a:rPr>
                        <a:t>Lỗi hệ thống khi xử lý đơn / quét QR</a:t>
                      </a:r>
                      <a:endParaRPr lang="en-US" sz="1100"/>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Asap"/>
                          <a:ea typeface="Asap"/>
                          <a:cs typeface="Asap"/>
                          <a:sym typeface="Asap"/>
                        </a:rPr>
                        <a:t>✔️ Kiểm thử kỹ lưỡng trước triểzn khai</a:t>
                      </a:r>
                      <a:endParaRPr lang="en-US" sz="1100"/>
                    </a:p>
                    <a:p>
                      <a:pPr algn="l">
                        <a:lnSpc>
                          <a:spcPts val="3220"/>
                        </a:lnSpc>
                      </a:pPr>
                      <a:r>
                        <a:rPr lang="en-US" sz="2300">
                          <a:solidFill>
                            <a:srgbClr val="000000"/>
                          </a:solidFill>
                          <a:latin typeface="Asap"/>
                          <a:ea typeface="Asap"/>
                          <a:cs typeface="Asap"/>
                          <a:sym typeface="Asap"/>
                        </a:rPr>
                        <a:t>✔️ Có kế hoạch dự phòng, khôi phục hệ thống</a:t>
                      </a:r>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65049">
                <a:tc>
                  <a:txBody>
                    <a:bodyPr/>
                    <a:lstStyle/>
                    <a:p>
                      <a:pPr algn="l">
                        <a:lnSpc>
                          <a:spcPts val="3219"/>
                        </a:lnSpc>
                        <a:defRPr/>
                      </a:pPr>
                      <a:r>
                        <a:rPr lang="en-US" sz="2299" b="1">
                          <a:solidFill>
                            <a:srgbClr val="000000"/>
                          </a:solidFill>
                          <a:latin typeface="Asap Bold"/>
                          <a:ea typeface="Asap Bold"/>
                          <a:cs typeface="Asap Bold"/>
                          <a:sym typeface="Asap Bold"/>
                        </a:rPr>
                        <a:t>🕛 Chậm tiến độ</a:t>
                      </a:r>
                      <a:endParaRPr lang="en-US" sz="1100"/>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Arimo"/>
                          <a:ea typeface="Arimo"/>
                          <a:cs typeface="Arimo"/>
                          <a:sym typeface="Arimo"/>
                        </a:rPr>
                        <a:t>✔️ Lập kế hoạch chi tiết</a:t>
                      </a:r>
                      <a:endParaRPr lang="en-US" sz="1100"/>
                    </a:p>
                    <a:p>
                      <a:pPr algn="l">
                        <a:lnSpc>
                          <a:spcPts val="3220"/>
                        </a:lnSpc>
                      </a:pPr>
                      <a:r>
                        <a:rPr lang="en-US" sz="2300">
                          <a:solidFill>
                            <a:srgbClr val="000000"/>
                          </a:solidFill>
                          <a:latin typeface="Arimo"/>
                          <a:ea typeface="Arimo"/>
                          <a:cs typeface="Arimo"/>
                          <a:sym typeface="Arimo"/>
                        </a:rPr>
                        <a:t>✔️ Theo dõi tiến độ thường xuyên</a:t>
                      </a:r>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65049">
                <a:tc>
                  <a:txBody>
                    <a:bodyPr/>
                    <a:lstStyle/>
                    <a:p>
                      <a:pPr algn="l">
                        <a:lnSpc>
                          <a:spcPts val="3219"/>
                        </a:lnSpc>
                        <a:defRPr/>
                      </a:pPr>
                      <a:r>
                        <a:rPr lang="en-US" sz="2299">
                          <a:solidFill>
                            <a:srgbClr val="000000"/>
                          </a:solidFill>
                          <a:latin typeface="Arimo"/>
                          <a:ea typeface="Arimo"/>
                          <a:cs typeface="Arimo"/>
                          <a:sym typeface="Arimo"/>
                        </a:rPr>
                        <a:t>💸 </a:t>
                      </a:r>
                      <a:r>
                        <a:rPr lang="en-US" sz="2299" b="1">
                          <a:solidFill>
                            <a:srgbClr val="000000"/>
                          </a:solidFill>
                          <a:latin typeface="Arimo Bold"/>
                          <a:ea typeface="Arimo Bold"/>
                          <a:cs typeface="Arimo Bold"/>
                          <a:sym typeface="Arimo Bold"/>
                        </a:rPr>
                        <a:t>Vượt ngân sách</a:t>
                      </a:r>
                      <a:endParaRPr lang="en-US" sz="1100"/>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Arimo"/>
                          <a:ea typeface="Arimo"/>
                          <a:cs typeface="Arimo"/>
                          <a:sym typeface="Arimo"/>
                        </a:rPr>
                        <a:t>✔️ Dự toán rõ ràng, theo dõi chi phí</a:t>
                      </a:r>
                      <a:endParaRPr lang="en-US" sz="1100"/>
                    </a:p>
                    <a:p>
                      <a:pPr algn="l">
                        <a:lnSpc>
                          <a:spcPts val="3220"/>
                        </a:lnSpc>
                      </a:pPr>
                      <a:r>
                        <a:rPr lang="en-US" sz="2300">
                          <a:solidFill>
                            <a:srgbClr val="000000"/>
                          </a:solidFill>
                          <a:latin typeface="Arimo"/>
                          <a:ea typeface="Arimo"/>
                          <a:cs typeface="Arimo"/>
                          <a:sym typeface="Arimo"/>
                        </a:rPr>
                        <a:t>✔️ Tìm nguồn tài trợ hoặc đầu tư bổ sung</a:t>
                      </a:r>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65049">
                <a:tc>
                  <a:txBody>
                    <a:bodyPr/>
                    <a:lstStyle/>
                    <a:p>
                      <a:pPr algn="l">
                        <a:lnSpc>
                          <a:spcPts val="3219"/>
                        </a:lnSpc>
                        <a:defRPr/>
                      </a:pPr>
                      <a:r>
                        <a:rPr lang="en-US" sz="2299">
                          <a:solidFill>
                            <a:srgbClr val="000000"/>
                          </a:solidFill>
                          <a:latin typeface="Arimo"/>
                          <a:ea typeface="Arimo"/>
                          <a:cs typeface="Arimo"/>
                          <a:sym typeface="Arimo"/>
                        </a:rPr>
                        <a:t>💳 </a:t>
                      </a:r>
                      <a:r>
                        <a:rPr lang="en-US" sz="2299" b="1">
                          <a:solidFill>
                            <a:srgbClr val="000000"/>
                          </a:solidFill>
                          <a:latin typeface="Arimo Bold"/>
                          <a:ea typeface="Arimo Bold"/>
                          <a:cs typeface="Arimo Bold"/>
                          <a:sym typeface="Arimo Bold"/>
                        </a:rPr>
                        <a:t>Các vấn đề thanh toán</a:t>
                      </a:r>
                      <a:endParaRPr lang="en-US" sz="1100"/>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Arimo"/>
                          <a:ea typeface="Arimo"/>
                          <a:cs typeface="Arimo"/>
                          <a:sym typeface="Arimo"/>
                        </a:rPr>
                        <a:t>✔️ Tích hợp nhiều cổng thanh toán an toàn</a:t>
                      </a:r>
                      <a:endParaRPr lang="en-US" sz="1100"/>
                    </a:p>
                    <a:p>
                      <a:pPr algn="l">
                        <a:lnSpc>
                          <a:spcPts val="3220"/>
                        </a:lnSpc>
                      </a:pPr>
                      <a:r>
                        <a:rPr lang="en-US" sz="2300">
                          <a:solidFill>
                            <a:srgbClr val="000000"/>
                          </a:solidFill>
                          <a:latin typeface="Arimo"/>
                          <a:ea typeface="Arimo"/>
                          <a:cs typeface="Arimo"/>
                          <a:sym typeface="Arimo"/>
                        </a:rPr>
                        <a:t>✔️ Xử lý khiếu nại – hoàn tiền minh bạch</a:t>
                      </a:r>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165049">
                <a:tc>
                  <a:txBody>
                    <a:bodyPr/>
                    <a:lstStyle/>
                    <a:p>
                      <a:pPr algn="l">
                        <a:lnSpc>
                          <a:spcPts val="3220"/>
                        </a:lnSpc>
                        <a:defRPr/>
                      </a:pPr>
                      <a:r>
                        <a:rPr lang="en-US" sz="2300">
                          <a:solidFill>
                            <a:srgbClr val="000000"/>
                          </a:solidFill>
                          <a:latin typeface="Arimo"/>
                          <a:ea typeface="Arimo"/>
                          <a:cs typeface="Arimo"/>
                          <a:sym typeface="Arimo"/>
                        </a:rPr>
                        <a:t>📊 </a:t>
                      </a:r>
                      <a:r>
                        <a:rPr lang="en-US" sz="2300" b="1">
                          <a:solidFill>
                            <a:srgbClr val="000000"/>
                          </a:solidFill>
                          <a:latin typeface="Arimo Bold"/>
                          <a:ea typeface="Arimo Bold"/>
                          <a:cs typeface="Arimo Bold"/>
                          <a:sym typeface="Arimo Bold"/>
                        </a:rPr>
                        <a:t>Thiếu công cụ thống kê – báo cáo</a:t>
                      </a:r>
                      <a:endParaRPr lang="en-US" sz="1100"/>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Arimo"/>
                          <a:ea typeface="Arimo"/>
                          <a:cs typeface="Arimo"/>
                          <a:sym typeface="Arimo"/>
                        </a:rPr>
                        <a:t>✔️ Xây dựng hệ thống báo cáo trực quan</a:t>
                      </a:r>
                      <a:endParaRPr lang="en-US" sz="1100"/>
                    </a:p>
                    <a:p>
                      <a:pPr algn="l">
                        <a:lnSpc>
                          <a:spcPts val="3220"/>
                        </a:lnSpc>
                      </a:pPr>
                      <a:r>
                        <a:rPr lang="en-US" sz="2300">
                          <a:solidFill>
                            <a:srgbClr val="000000"/>
                          </a:solidFill>
                          <a:latin typeface="Arimo"/>
                          <a:ea typeface="Arimo"/>
                          <a:cs typeface="Arimo"/>
                          <a:sym typeface="Arimo"/>
                        </a:rPr>
                        <a:t>✔️ Theo dõi chỉ số giải cứu &amp; doanh thu</a:t>
                      </a:r>
                    </a:p>
                  </a:txBody>
                  <a:tcPr marL="132380" marR="132380" marT="132380" marB="132380" anchor="ctr">
                    <a:lnL w="26476" cap="flat" cmpd="sng" algn="ctr">
                      <a:solidFill>
                        <a:srgbClr val="000000"/>
                      </a:solidFill>
                      <a:prstDash val="solid"/>
                      <a:round/>
                      <a:headEnd type="none" w="med" len="med"/>
                      <a:tailEnd type="none" w="med" len="med"/>
                    </a:lnL>
                    <a:lnR w="26476" cap="flat" cmpd="sng" algn="ctr">
                      <a:solidFill>
                        <a:srgbClr val="000000"/>
                      </a:solidFill>
                      <a:prstDash val="solid"/>
                      <a:round/>
                      <a:headEnd type="none" w="med" len="med"/>
                      <a:tailEnd type="none" w="med" len="med"/>
                    </a:lnR>
                    <a:lnT w="26476" cap="flat" cmpd="sng" algn="ctr">
                      <a:solidFill>
                        <a:srgbClr val="000000"/>
                      </a:solidFill>
                      <a:prstDash val="solid"/>
                      <a:round/>
                      <a:headEnd type="none" w="med" len="med"/>
                      <a:tailEnd type="none" w="med" len="med"/>
                    </a:lnT>
                    <a:lnB w="2647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7166062" y="2030927"/>
            <a:ext cx="18288000" cy="5394420"/>
          </a:xfrm>
          <a:prstGeom prst="rect">
            <a:avLst/>
          </a:prstGeom>
          <a:solidFill>
            <a:srgbClr val="003B31"/>
          </a:solidFill>
        </p:spPr>
      </p:sp>
      <p:sp>
        <p:nvSpPr>
          <p:cNvPr id="3" name="TextBox 3"/>
          <p:cNvSpPr txBox="1"/>
          <p:nvPr/>
        </p:nvSpPr>
        <p:spPr>
          <a:xfrm>
            <a:off x="746511" y="3404974"/>
            <a:ext cx="3091047" cy="2286000"/>
          </a:xfrm>
          <a:prstGeom prst="rect">
            <a:avLst/>
          </a:prstGeom>
        </p:spPr>
        <p:txBody>
          <a:bodyPr lIns="0" tIns="0" rIns="0" bIns="0" rtlCol="0" anchor="t">
            <a:spAutoFit/>
          </a:bodyPr>
          <a:lstStyle/>
          <a:p>
            <a:pPr marL="0" lvl="0" indent="0" algn="ctr">
              <a:lnSpc>
                <a:spcPts val="6000"/>
              </a:lnSpc>
            </a:pPr>
            <a:r>
              <a:rPr lang="en-US" sz="5000" b="1" u="none">
                <a:solidFill>
                  <a:srgbClr val="FFFFFF"/>
                </a:solidFill>
                <a:latin typeface="Muli Bold"/>
                <a:ea typeface="Muli Bold"/>
                <a:cs typeface="Muli Bold"/>
                <a:sym typeface="Muli Bold"/>
              </a:rPr>
              <a:t>3.7 Quản lý mua sắm</a:t>
            </a:r>
          </a:p>
        </p:txBody>
      </p:sp>
      <p:sp>
        <p:nvSpPr>
          <p:cNvPr id="4" name="TextBox 4"/>
          <p:cNvSpPr txBox="1"/>
          <p:nvPr/>
        </p:nvSpPr>
        <p:spPr>
          <a:xfrm>
            <a:off x="5345754" y="364830"/>
            <a:ext cx="12451313" cy="4183145"/>
          </a:xfrm>
          <a:prstGeom prst="rect">
            <a:avLst/>
          </a:prstGeom>
        </p:spPr>
        <p:txBody>
          <a:bodyPr lIns="0" tIns="0" rIns="0" bIns="0" rtlCol="0" anchor="t">
            <a:spAutoFit/>
          </a:bodyPr>
          <a:lstStyle/>
          <a:p>
            <a:pPr algn="just">
              <a:lnSpc>
                <a:spcPts val="3057"/>
              </a:lnSpc>
            </a:pPr>
            <a:r>
              <a:rPr lang="en-US" sz="2184" b="1">
                <a:solidFill>
                  <a:srgbClr val="000000"/>
                </a:solidFill>
                <a:latin typeface="Muli Bold"/>
                <a:ea typeface="Muli Bold"/>
                <a:cs typeface="Muli Bold"/>
                <a:sym typeface="Muli Bold"/>
              </a:rPr>
              <a:t>1. Kế hoạch mua sắm</a:t>
            </a:r>
          </a:p>
          <a:p>
            <a:pPr algn="just">
              <a:lnSpc>
                <a:spcPts val="3057"/>
              </a:lnSpc>
              <a:spcBef>
                <a:spcPct val="0"/>
              </a:spcBef>
            </a:pPr>
            <a:r>
              <a:rPr lang="en-US" sz="2184">
                <a:solidFill>
                  <a:srgbClr val="000000"/>
                </a:solidFill>
                <a:latin typeface="Muli"/>
                <a:ea typeface="Muli"/>
                <a:cs typeface="Muli"/>
                <a:sym typeface="Muli"/>
              </a:rPr>
              <a:t>- Máy chủ và lưu trữ dữ liệu (hosting, domain): 15 triệu đồng: Đảm bảo lưu trữ và bảo mật dữ liệu người dùng và thông tin nông sản.</a:t>
            </a:r>
          </a:p>
          <a:p>
            <a:pPr algn="just">
              <a:lnSpc>
                <a:spcPts val="3057"/>
              </a:lnSpc>
              <a:spcBef>
                <a:spcPct val="0"/>
              </a:spcBef>
            </a:pPr>
            <a:r>
              <a:rPr lang="en-US" sz="2184">
                <a:solidFill>
                  <a:srgbClr val="000000"/>
                </a:solidFill>
                <a:latin typeface="Muli"/>
                <a:ea typeface="Muli"/>
                <a:cs typeface="Muli"/>
                <a:sym typeface="Muli"/>
              </a:rPr>
              <a:t>- Hệ thống bảo mật và an toàn thông tin: 10 triệu đồng:Đảm bảo bảo mật các thông tin nhạy cảm như thanh toán và nguồn gốc sản phẩm.</a:t>
            </a:r>
          </a:p>
          <a:p>
            <a:pPr algn="just">
              <a:lnSpc>
                <a:spcPts val="3057"/>
              </a:lnSpc>
              <a:spcBef>
                <a:spcPct val="0"/>
              </a:spcBef>
            </a:pPr>
            <a:r>
              <a:rPr lang="en-US" sz="2184">
                <a:solidFill>
                  <a:srgbClr val="000000"/>
                </a:solidFill>
                <a:latin typeface="Muli"/>
                <a:ea typeface="Muli"/>
                <a:cs typeface="Muli"/>
                <a:sym typeface="Muli"/>
              </a:rPr>
              <a:t>- Marketing và quảng bá: 20 triệu đồng</a:t>
            </a:r>
          </a:p>
          <a:p>
            <a:pPr marL="943165" lvl="2" indent="-314388" algn="just">
              <a:lnSpc>
                <a:spcPts val="3057"/>
              </a:lnSpc>
              <a:spcBef>
                <a:spcPct val="0"/>
              </a:spcBef>
              <a:buFont typeface="Arial"/>
              <a:buChar char="⚬"/>
            </a:pPr>
            <a:r>
              <a:rPr lang="en-US" sz="2184">
                <a:solidFill>
                  <a:srgbClr val="000000"/>
                </a:solidFill>
                <a:latin typeface="Muli"/>
                <a:ea typeface="Muli"/>
                <a:cs typeface="Muli"/>
                <a:sym typeface="Muli"/>
              </a:rPr>
              <a:t>Thiết kế website, chạy quảng cáo và truyền thông để thu hút người dùng.</a:t>
            </a:r>
          </a:p>
          <a:p>
            <a:pPr algn="just">
              <a:lnSpc>
                <a:spcPts val="3057"/>
              </a:lnSpc>
              <a:spcBef>
                <a:spcPct val="0"/>
              </a:spcBef>
            </a:pPr>
            <a:r>
              <a:rPr lang="en-US" sz="2184">
                <a:solidFill>
                  <a:srgbClr val="000000"/>
                </a:solidFill>
                <a:latin typeface="Muli"/>
                <a:ea typeface="Muli"/>
                <a:cs typeface="Muli"/>
                <a:sym typeface="Muli"/>
              </a:rPr>
              <a:t>- Chi phí phát triển phần mềm: 120 triệu đồng</a:t>
            </a:r>
          </a:p>
          <a:p>
            <a:pPr marL="943165" lvl="2" indent="-314388" algn="just">
              <a:lnSpc>
                <a:spcPts val="3057"/>
              </a:lnSpc>
              <a:spcBef>
                <a:spcPct val="0"/>
              </a:spcBef>
              <a:buFont typeface="Arial"/>
              <a:buChar char="⚬"/>
            </a:pPr>
            <a:r>
              <a:rPr lang="en-US" sz="2184">
                <a:solidFill>
                  <a:srgbClr val="000000"/>
                </a:solidFill>
                <a:latin typeface="Muli"/>
                <a:ea typeface="Muli"/>
                <a:cs typeface="Muli"/>
                <a:sym typeface="Muli"/>
              </a:rPr>
              <a:t>Bao gồm phân tích yêu cầu, thiết kế giao diện, lập trình hệ thống chính, kiểm thử và sửa lỗi</a:t>
            </a:r>
            <a:r>
              <a:rPr lang="en-US" sz="2184" b="1">
                <a:solidFill>
                  <a:srgbClr val="000000"/>
                </a:solidFill>
                <a:latin typeface="Muli Bold"/>
                <a:ea typeface="Muli Bold"/>
                <a:cs typeface="Muli Bold"/>
                <a:sym typeface="Muli Bold"/>
              </a:rPr>
              <a:t>.</a:t>
            </a:r>
          </a:p>
          <a:p>
            <a:pPr algn="just">
              <a:lnSpc>
                <a:spcPts val="3057"/>
              </a:lnSpc>
              <a:spcBef>
                <a:spcPct val="0"/>
              </a:spcBef>
            </a:pPr>
            <a:endParaRPr lang="en-US" sz="2184" b="1">
              <a:solidFill>
                <a:srgbClr val="000000"/>
              </a:solidFill>
              <a:latin typeface="Muli Bold"/>
              <a:ea typeface="Muli Bold"/>
              <a:cs typeface="Muli Bold"/>
              <a:sym typeface="Muli Bold"/>
            </a:endParaRPr>
          </a:p>
        </p:txBody>
      </p:sp>
      <p:sp>
        <p:nvSpPr>
          <p:cNvPr id="5" name="TextBox 5"/>
          <p:cNvSpPr txBox="1"/>
          <p:nvPr/>
        </p:nvSpPr>
        <p:spPr>
          <a:xfrm>
            <a:off x="5345754" y="4680512"/>
            <a:ext cx="12451313" cy="5061985"/>
          </a:xfrm>
          <a:prstGeom prst="rect">
            <a:avLst/>
          </a:prstGeom>
        </p:spPr>
        <p:txBody>
          <a:bodyPr lIns="0" tIns="0" rIns="0" bIns="0" rtlCol="0" anchor="t">
            <a:spAutoFit/>
          </a:bodyPr>
          <a:lstStyle/>
          <a:p>
            <a:pPr algn="just">
              <a:lnSpc>
                <a:spcPts val="2917"/>
              </a:lnSpc>
            </a:pPr>
            <a:r>
              <a:rPr lang="en-US" sz="2084" b="1">
                <a:solidFill>
                  <a:srgbClr val="000000"/>
                </a:solidFill>
                <a:latin typeface="Muli Bold"/>
                <a:ea typeface="Muli Bold"/>
                <a:cs typeface="Muli Bold"/>
                <a:sym typeface="Muli Bold"/>
              </a:rPr>
              <a:t>2. Kế hoạch đấu thầu</a:t>
            </a:r>
          </a:p>
          <a:p>
            <a:pPr algn="just">
              <a:lnSpc>
                <a:spcPts val="2917"/>
              </a:lnSpc>
            </a:pPr>
            <a:r>
              <a:rPr lang="en-US" sz="2084">
                <a:solidFill>
                  <a:srgbClr val="000000"/>
                </a:solidFill>
                <a:latin typeface="Muli"/>
                <a:ea typeface="Muli"/>
                <a:cs typeface="Muli"/>
                <a:sym typeface="Muli"/>
              </a:rPr>
              <a:t>- Lựa chọn nhà cung cấp:</a:t>
            </a:r>
          </a:p>
          <a:p>
            <a:pPr marL="899986" lvl="2" indent="-299995" algn="just">
              <a:lnSpc>
                <a:spcPts val="2917"/>
              </a:lnSpc>
              <a:spcBef>
                <a:spcPct val="0"/>
              </a:spcBef>
              <a:buFont typeface="Arial"/>
              <a:buChar char="⚬"/>
            </a:pPr>
            <a:r>
              <a:rPr lang="en-US" sz="2084">
                <a:solidFill>
                  <a:srgbClr val="000000"/>
                </a:solidFill>
                <a:latin typeface="Muli"/>
                <a:ea typeface="Muli"/>
                <a:cs typeface="Muli"/>
                <a:sym typeface="Muli"/>
              </a:rPr>
              <a:t>Dự án sẽ chọn nhà thầu cung cấp dịch vụ hạ tầng, tên miền, và bảo mật dựa trên tiêu chí: kinh nghiệm, mức giá, khả năng đáp ứng nhu cầu hệ thống.</a:t>
            </a:r>
          </a:p>
          <a:p>
            <a:pPr algn="just">
              <a:lnSpc>
                <a:spcPts val="2917"/>
              </a:lnSpc>
              <a:spcBef>
                <a:spcPct val="0"/>
              </a:spcBef>
            </a:pPr>
            <a:r>
              <a:rPr lang="en-US" sz="2084" b="1">
                <a:solidFill>
                  <a:srgbClr val="000000"/>
                </a:solidFill>
                <a:latin typeface="Muli Bold"/>
                <a:ea typeface="Muli Bold"/>
                <a:cs typeface="Muli Bold"/>
                <a:sym typeface="Muli Bold"/>
              </a:rPr>
              <a:t>3. Quản lý hợp đồng mua sắm</a:t>
            </a:r>
          </a:p>
          <a:p>
            <a:pPr algn="just">
              <a:lnSpc>
                <a:spcPts val="2917"/>
              </a:lnSpc>
              <a:spcBef>
                <a:spcPct val="0"/>
              </a:spcBef>
            </a:pPr>
            <a:r>
              <a:rPr lang="en-US" sz="2084">
                <a:solidFill>
                  <a:srgbClr val="000000"/>
                </a:solidFill>
                <a:latin typeface="Muli"/>
                <a:ea typeface="Muli"/>
                <a:cs typeface="Muli"/>
                <a:sym typeface="Muli"/>
              </a:rPr>
              <a:t>- Mua sắm thiết bị và dịch vụ:</a:t>
            </a:r>
          </a:p>
          <a:p>
            <a:pPr marL="899986" lvl="2" indent="-299995" algn="just">
              <a:lnSpc>
                <a:spcPts val="2917"/>
              </a:lnSpc>
              <a:spcBef>
                <a:spcPct val="0"/>
              </a:spcBef>
              <a:buFont typeface="Arial"/>
              <a:buChar char="⚬"/>
            </a:pPr>
            <a:r>
              <a:rPr lang="en-US" sz="2084">
                <a:solidFill>
                  <a:srgbClr val="000000"/>
                </a:solidFill>
                <a:latin typeface="Muli"/>
                <a:ea typeface="Muli"/>
                <a:cs typeface="Muli"/>
                <a:sym typeface="Muli"/>
              </a:rPr>
              <a:t>Hợp đồng bao gồm việc chọn nhà cung cấp cho các dịch vụ hạ tầng và bảo mật.</a:t>
            </a:r>
          </a:p>
          <a:p>
            <a:pPr algn="just">
              <a:lnSpc>
                <a:spcPts val="2917"/>
              </a:lnSpc>
              <a:spcBef>
                <a:spcPct val="0"/>
              </a:spcBef>
            </a:pPr>
            <a:r>
              <a:rPr lang="en-US" sz="2084">
                <a:solidFill>
                  <a:srgbClr val="000000"/>
                </a:solidFill>
                <a:latin typeface="Muli"/>
                <a:ea typeface="Muli"/>
                <a:cs typeface="Muli"/>
                <a:sym typeface="Muli"/>
              </a:rPr>
              <a:t>- Quản lý các hoạt động mua bán:</a:t>
            </a:r>
          </a:p>
          <a:p>
            <a:pPr marL="899986" lvl="2" indent="-299995" algn="just">
              <a:lnSpc>
                <a:spcPts val="2917"/>
              </a:lnSpc>
              <a:spcBef>
                <a:spcPct val="0"/>
              </a:spcBef>
              <a:buFont typeface="Arial"/>
              <a:buChar char="⚬"/>
            </a:pPr>
            <a:r>
              <a:rPr lang="en-US" sz="2084">
                <a:solidFill>
                  <a:srgbClr val="000000"/>
                </a:solidFill>
                <a:latin typeface="Muli"/>
                <a:ea typeface="Muli"/>
                <a:cs typeface="Muli"/>
                <a:sym typeface="Muli"/>
              </a:rPr>
              <a:t>Nhân viên quản lý mua bán tổ chức đấu thầu, chọn nhà cung cấp và giám sát thực hiện hợp đồng.</a:t>
            </a:r>
          </a:p>
          <a:p>
            <a:pPr algn="just">
              <a:lnSpc>
                <a:spcPts val="2917"/>
              </a:lnSpc>
              <a:spcBef>
                <a:spcPct val="0"/>
              </a:spcBef>
            </a:pPr>
            <a:r>
              <a:rPr lang="en-US" sz="2084" b="1">
                <a:solidFill>
                  <a:srgbClr val="000000"/>
                </a:solidFill>
                <a:latin typeface="Muli Bold"/>
                <a:ea typeface="Muli Bold"/>
                <a:cs typeface="Muli Bold"/>
                <a:sym typeface="Muli Bold"/>
              </a:rPr>
              <a:t>4. Chi phí mua sắm trong tổng chi phí dự án</a:t>
            </a:r>
          </a:p>
          <a:p>
            <a:pPr algn="just">
              <a:lnSpc>
                <a:spcPts val="2917"/>
              </a:lnSpc>
              <a:spcBef>
                <a:spcPct val="0"/>
              </a:spcBef>
            </a:pPr>
            <a:r>
              <a:rPr lang="en-US" sz="2084">
                <a:solidFill>
                  <a:srgbClr val="000000"/>
                </a:solidFill>
                <a:latin typeface="Muli"/>
                <a:ea typeface="Muli"/>
                <a:cs typeface="Muli"/>
                <a:sym typeface="Muli"/>
              </a:rPr>
              <a:t>- Các chi phí cho mua sắm thiết bị và dịch vụ chiếm phần quan trọng trong tổng ngân sách 200 triệu đồng, đảm bảo hệ thống hoạt động hiệu quả.</a:t>
            </a:r>
          </a:p>
          <a:p>
            <a:pPr algn="just">
              <a:lnSpc>
                <a:spcPts val="2917"/>
              </a:lnSpc>
              <a:spcBef>
                <a:spcPct val="0"/>
              </a:spcBef>
            </a:pPr>
            <a:endParaRPr lang="en-US" sz="2084">
              <a:solidFill>
                <a:srgbClr val="000000"/>
              </a:solidFill>
              <a:latin typeface="Muli"/>
              <a:ea typeface="Muli"/>
              <a:cs typeface="Muli"/>
              <a:sym typeface="Mul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353205" y="-928374"/>
            <a:ext cx="18994409" cy="3363493"/>
          </a:xfrm>
          <a:prstGeom prst="rect">
            <a:avLst/>
          </a:prstGeom>
          <a:solidFill>
            <a:srgbClr val="003B31"/>
          </a:solidFill>
        </p:spPr>
      </p:sp>
      <p:sp>
        <p:nvSpPr>
          <p:cNvPr id="3" name="TextBox 3"/>
          <p:cNvSpPr txBox="1"/>
          <p:nvPr/>
        </p:nvSpPr>
        <p:spPr>
          <a:xfrm>
            <a:off x="822960" y="658122"/>
            <a:ext cx="8115300" cy="854075"/>
          </a:xfrm>
          <a:prstGeom prst="rect">
            <a:avLst/>
          </a:prstGeom>
        </p:spPr>
        <p:txBody>
          <a:bodyPr lIns="0" tIns="0" rIns="0" bIns="0" rtlCol="0" anchor="t">
            <a:spAutoFit/>
          </a:bodyPr>
          <a:lstStyle/>
          <a:p>
            <a:pPr algn="l">
              <a:lnSpc>
                <a:spcPts val="7000"/>
              </a:lnSpc>
            </a:pPr>
            <a:r>
              <a:rPr lang="en-US" sz="5000" b="1">
                <a:solidFill>
                  <a:srgbClr val="FFFFFF"/>
                </a:solidFill>
                <a:latin typeface="Muli Bold"/>
                <a:ea typeface="Muli Bold"/>
                <a:cs typeface="Muli Bold"/>
                <a:sym typeface="Muli Bold"/>
              </a:rPr>
              <a:t>3.8 Quản lý tích hợp</a:t>
            </a:r>
          </a:p>
        </p:txBody>
      </p:sp>
      <p:grpSp>
        <p:nvGrpSpPr>
          <p:cNvPr id="4" name="Group 4"/>
          <p:cNvGrpSpPr>
            <a:grpSpLocks noChangeAspect="1"/>
          </p:cNvGrpSpPr>
          <p:nvPr/>
        </p:nvGrpSpPr>
        <p:grpSpPr>
          <a:xfrm>
            <a:off x="10451038" y="6670111"/>
            <a:ext cx="6178763" cy="3229434"/>
            <a:chOff x="0" y="0"/>
            <a:chExt cx="19050000" cy="9956800"/>
          </a:xfrm>
        </p:grpSpPr>
        <p:sp>
          <p:nvSpPr>
            <p:cNvPr id="5" name="Freeform 5"/>
            <p:cNvSpPr/>
            <p:nvPr/>
          </p:nvSpPr>
          <p:spPr>
            <a:xfrm>
              <a:off x="2501900" y="209042"/>
              <a:ext cx="14186915" cy="8502396"/>
            </a:xfrm>
            <a:custGeom>
              <a:avLst/>
              <a:gdLst/>
              <a:ahLst/>
              <a:cxnLst/>
              <a:rect l="l" t="t" r="r" b="b"/>
              <a:pathLst>
                <a:path w="14186915" h="8502396">
                  <a:moveTo>
                    <a:pt x="14186915" y="8502396"/>
                  </a:moveTo>
                  <a:lnTo>
                    <a:pt x="0" y="8502396"/>
                  </a:lnTo>
                  <a:lnTo>
                    <a:pt x="0" y="0"/>
                  </a:lnTo>
                  <a:lnTo>
                    <a:pt x="14186915" y="0"/>
                  </a:lnTo>
                  <a:lnTo>
                    <a:pt x="14186915" y="8502396"/>
                  </a:lnTo>
                  <a:close/>
                </a:path>
              </a:pathLst>
            </a:custGeom>
            <a:blipFill>
              <a:blip r:embed="rId2"/>
              <a:stretch>
                <a:fillRect l="-2369" r="-2211" b="-74502"/>
              </a:stretch>
            </a:blipFill>
          </p:spPr>
        </p:sp>
        <p:sp>
          <p:nvSpPr>
            <p:cNvPr id="6" name="Freeform 6"/>
            <p:cNvSpPr/>
            <p:nvPr/>
          </p:nvSpPr>
          <p:spPr>
            <a:xfrm>
              <a:off x="0" y="0"/>
              <a:ext cx="19050000" cy="9956800"/>
            </a:xfrm>
            <a:custGeom>
              <a:avLst/>
              <a:gdLst/>
              <a:ahLst/>
              <a:cxnLst/>
              <a:rect l="l" t="t" r="r" b="b"/>
              <a:pathLst>
                <a:path w="19050000" h="9956800">
                  <a:moveTo>
                    <a:pt x="19050000" y="9956800"/>
                  </a:moveTo>
                  <a:lnTo>
                    <a:pt x="0" y="9956800"/>
                  </a:lnTo>
                  <a:lnTo>
                    <a:pt x="0" y="0"/>
                  </a:lnTo>
                  <a:lnTo>
                    <a:pt x="19050000" y="0"/>
                  </a:lnTo>
                  <a:lnTo>
                    <a:pt x="19050000" y="9956800"/>
                  </a:lnTo>
                  <a:close/>
                </a:path>
              </a:pathLst>
            </a:custGeom>
            <a:blipFill>
              <a:blip r:embed="rId3"/>
              <a:stretch>
                <a:fillRect l="-15" r="-15"/>
              </a:stretch>
            </a:blipFill>
          </p:spPr>
        </p:sp>
      </p:grpSp>
      <p:grpSp>
        <p:nvGrpSpPr>
          <p:cNvPr id="7" name="Group 7"/>
          <p:cNvGrpSpPr/>
          <p:nvPr/>
        </p:nvGrpSpPr>
        <p:grpSpPr>
          <a:xfrm>
            <a:off x="15050779" y="7649868"/>
            <a:ext cx="2903190" cy="2637132"/>
            <a:chOff x="0" y="0"/>
            <a:chExt cx="3870921" cy="3516176"/>
          </a:xfrm>
        </p:grpSpPr>
        <p:grpSp>
          <p:nvGrpSpPr>
            <p:cNvPr id="8" name="Group 8"/>
            <p:cNvGrpSpPr>
              <a:grpSpLocks noChangeAspect="1"/>
            </p:cNvGrpSpPr>
            <p:nvPr/>
          </p:nvGrpSpPr>
          <p:grpSpPr>
            <a:xfrm>
              <a:off x="0" y="0"/>
              <a:ext cx="1730189" cy="3516176"/>
              <a:chOff x="0" y="0"/>
              <a:chExt cx="5001260" cy="10163810"/>
            </a:xfrm>
          </p:grpSpPr>
          <p:sp>
            <p:nvSpPr>
              <p:cNvPr id="9" name="Freeform 9"/>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4"/>
                <a:stretch>
                  <a:fillRect l="-45" r="-45"/>
                </a:stretch>
              </a:blipFill>
            </p:spPr>
          </p:sp>
          <p:sp>
            <p:nvSpPr>
              <p:cNvPr id="10" name="Freeform 10"/>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44669"/>
                </a:stretch>
              </a:blipFill>
            </p:spPr>
          </p:sp>
        </p:grpSp>
        <p:grpSp>
          <p:nvGrpSpPr>
            <p:cNvPr id="11" name="Group 11"/>
            <p:cNvGrpSpPr>
              <a:grpSpLocks noChangeAspect="1"/>
            </p:cNvGrpSpPr>
            <p:nvPr/>
          </p:nvGrpSpPr>
          <p:grpSpPr>
            <a:xfrm>
              <a:off x="2140732" y="0"/>
              <a:ext cx="1730189" cy="3516176"/>
              <a:chOff x="0" y="0"/>
              <a:chExt cx="5001260" cy="10163810"/>
            </a:xfrm>
          </p:grpSpPr>
          <p:sp>
            <p:nvSpPr>
              <p:cNvPr id="12" name="Freeform 12"/>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4"/>
                <a:stretch>
                  <a:fillRect l="-45" r="-45"/>
                </a:stretch>
              </a:blipFill>
            </p:spPr>
          </p:sp>
          <p:sp>
            <p:nvSpPr>
              <p:cNvPr id="13" name="Freeform 13"/>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6"/>
                <a:stretch>
                  <a:fillRect l="-55694" r="-133644"/>
                </a:stretch>
              </a:blipFill>
            </p:spPr>
          </p:sp>
        </p:grpSp>
      </p:grpSp>
      <p:sp>
        <p:nvSpPr>
          <p:cNvPr id="14" name="TextBox 14"/>
          <p:cNvSpPr txBox="1"/>
          <p:nvPr/>
        </p:nvSpPr>
        <p:spPr>
          <a:xfrm>
            <a:off x="624282" y="2427272"/>
            <a:ext cx="16908326" cy="4370146"/>
          </a:xfrm>
          <a:prstGeom prst="rect">
            <a:avLst/>
          </a:prstGeom>
        </p:spPr>
        <p:txBody>
          <a:bodyPr lIns="0" tIns="0" rIns="0" bIns="0" rtlCol="0" anchor="t">
            <a:spAutoFit/>
          </a:bodyPr>
          <a:lstStyle/>
          <a:p>
            <a:pPr algn="l">
              <a:lnSpc>
                <a:spcPts val="6087"/>
              </a:lnSpc>
            </a:pPr>
            <a:r>
              <a:rPr lang="en-US" sz="2998" b="1">
                <a:solidFill>
                  <a:srgbClr val="000000"/>
                </a:solidFill>
                <a:latin typeface="Muli Bold"/>
                <a:ea typeface="Muli Bold"/>
                <a:cs typeface="Muli Bold"/>
                <a:sym typeface="Muli Bold"/>
              </a:rPr>
              <a:t>+ QR Code:</a:t>
            </a:r>
            <a:r>
              <a:rPr lang="en-US" sz="2998">
                <a:solidFill>
                  <a:srgbClr val="000000"/>
                </a:solidFill>
                <a:latin typeface="Muli"/>
                <a:ea typeface="Muli"/>
                <a:cs typeface="Muli"/>
                <a:sym typeface="Muli"/>
              </a:rPr>
              <a:t> Hỗ trợ tạo, quét mã QR truy xuất nguồn gốc; cập nhật dữ liệu trực tiếp lên hệ thống.</a:t>
            </a:r>
          </a:p>
          <a:p>
            <a:pPr algn="l">
              <a:lnSpc>
                <a:spcPts val="6087"/>
              </a:lnSpc>
            </a:pPr>
            <a:r>
              <a:rPr lang="en-US" sz="2998" b="1">
                <a:solidFill>
                  <a:srgbClr val="000000"/>
                </a:solidFill>
                <a:latin typeface="Muli Bold"/>
                <a:ea typeface="Muli Bold"/>
                <a:cs typeface="Muli Bold"/>
                <a:sym typeface="Muli Bold"/>
              </a:rPr>
              <a:t>+ CSDL nông sản:</a:t>
            </a:r>
            <a:r>
              <a:rPr lang="en-US" sz="2998">
                <a:solidFill>
                  <a:srgbClr val="000000"/>
                </a:solidFill>
                <a:latin typeface="Muli"/>
                <a:ea typeface="Muli"/>
                <a:cs typeface="Muli"/>
                <a:sym typeface="Muli"/>
              </a:rPr>
              <a:t> Lưu trữ thông tin sản phẩm, canh tác, chứng nhận; dễ mở rộng.</a:t>
            </a:r>
          </a:p>
          <a:p>
            <a:pPr algn="l">
              <a:lnSpc>
                <a:spcPts val="6087"/>
              </a:lnSpc>
            </a:pPr>
            <a:r>
              <a:rPr lang="en-US" sz="2998" b="1">
                <a:solidFill>
                  <a:srgbClr val="000000"/>
                </a:solidFill>
                <a:latin typeface="Muli Bold"/>
                <a:ea typeface="Muli Bold"/>
                <a:cs typeface="Muli Bold"/>
                <a:sym typeface="Muli Bold"/>
              </a:rPr>
              <a:t>+ Thanh toán: </a:t>
            </a:r>
            <a:r>
              <a:rPr lang="en-US" sz="2998">
                <a:solidFill>
                  <a:srgbClr val="000000"/>
                </a:solidFill>
                <a:latin typeface="Muli"/>
                <a:ea typeface="Muli"/>
                <a:cs typeface="Muli"/>
                <a:sym typeface="Muli"/>
              </a:rPr>
              <a:t>Tích hợp chuyển khoản, ví điện tử, thẻ tín dụng; bảo mật theo chuẩn PCI DSS.</a:t>
            </a:r>
          </a:p>
          <a:p>
            <a:pPr algn="l">
              <a:lnSpc>
                <a:spcPts val="6087"/>
              </a:lnSpc>
            </a:pPr>
            <a:r>
              <a:rPr lang="en-US" sz="2998" b="1">
                <a:solidFill>
                  <a:srgbClr val="000000"/>
                </a:solidFill>
                <a:latin typeface="Muli Bold"/>
                <a:ea typeface="Muli Bold"/>
                <a:cs typeface="Muli Bold"/>
                <a:sym typeface="Muli Bold"/>
              </a:rPr>
              <a:t>+ Logistics:</a:t>
            </a:r>
            <a:r>
              <a:rPr lang="en-US" sz="2998">
                <a:solidFill>
                  <a:srgbClr val="000000"/>
                </a:solidFill>
                <a:latin typeface="Muli"/>
                <a:ea typeface="Muli"/>
                <a:cs typeface="Muli"/>
                <a:sym typeface="Muli"/>
              </a:rPr>
              <a:t> Kết nối đơn vị vận chuyển, theo dõi đơn hàng theo thời gian thực.</a:t>
            </a:r>
          </a:p>
          <a:p>
            <a:pPr algn="l">
              <a:lnSpc>
                <a:spcPts val="6087"/>
              </a:lnSpc>
            </a:pPr>
            <a:r>
              <a:rPr lang="en-US" sz="2998" b="1">
                <a:solidFill>
                  <a:srgbClr val="000000"/>
                </a:solidFill>
                <a:latin typeface="Muli Bold"/>
                <a:ea typeface="Muli Bold"/>
                <a:cs typeface="Muli Bold"/>
                <a:sym typeface="Muli Bold"/>
              </a:rPr>
              <a:t>+ Mở rộng:</a:t>
            </a:r>
            <a:r>
              <a:rPr lang="en-US" sz="2998">
                <a:solidFill>
                  <a:srgbClr val="000000"/>
                </a:solidFill>
                <a:latin typeface="Muli"/>
                <a:ea typeface="Muli"/>
                <a:cs typeface="Muli"/>
                <a:sym typeface="Muli"/>
              </a:rPr>
              <a:t> API mở hỗ trợ tích hợp đối tác, sàn TMĐT, chuỗi cung ứng.</a:t>
            </a:r>
          </a:p>
          <a:p>
            <a:pPr algn="l">
              <a:lnSpc>
                <a:spcPts val="3778"/>
              </a:lnSpc>
              <a:spcBef>
                <a:spcPct val="0"/>
              </a:spcBef>
            </a:pPr>
            <a:endParaRPr lang="en-US" sz="2998">
              <a:solidFill>
                <a:srgbClr val="000000"/>
              </a:solidFill>
              <a:latin typeface="Muli"/>
              <a:ea typeface="Muli"/>
              <a:cs typeface="Muli"/>
              <a:sym typeface="Mul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1943100"/>
            <a:ext cx="16230600" cy="0"/>
          </a:xfrm>
          <a:prstGeom prst="line">
            <a:avLst/>
          </a:prstGeom>
          <a:ln w="19050" cap="flat">
            <a:solidFill>
              <a:srgbClr val="000000"/>
            </a:solidFill>
            <a:prstDash val="solid"/>
            <a:headEnd type="none" w="sm" len="sm"/>
            <a:tailEnd type="none" w="sm" len="sm"/>
          </a:ln>
        </p:spPr>
      </p:sp>
      <p:sp>
        <p:nvSpPr>
          <p:cNvPr id="3" name="Freeform 3"/>
          <p:cNvSpPr/>
          <p:nvPr/>
        </p:nvSpPr>
        <p:spPr>
          <a:xfrm>
            <a:off x="2514600" y="2324100"/>
            <a:ext cx="14043892" cy="7875967"/>
          </a:xfrm>
          <a:custGeom>
            <a:avLst/>
            <a:gdLst/>
            <a:ahLst/>
            <a:cxnLst/>
            <a:rect l="l" t="t" r="r" b="b"/>
            <a:pathLst>
              <a:path w="14043892" h="7875967">
                <a:moveTo>
                  <a:pt x="0" y="0"/>
                </a:moveTo>
                <a:lnTo>
                  <a:pt x="14043892" y="0"/>
                </a:lnTo>
                <a:lnTo>
                  <a:pt x="14043892" y="7875967"/>
                </a:lnTo>
                <a:lnTo>
                  <a:pt x="0" y="7875967"/>
                </a:lnTo>
                <a:lnTo>
                  <a:pt x="0" y="0"/>
                </a:lnTo>
                <a:close/>
              </a:path>
            </a:pathLst>
          </a:custGeom>
          <a:blipFill>
            <a:blip r:embed="rId2"/>
            <a:stretch>
              <a:fillRect/>
            </a:stretch>
          </a:blipFill>
        </p:spPr>
      </p:sp>
      <p:sp>
        <p:nvSpPr>
          <p:cNvPr id="4" name="TextBox 4"/>
          <p:cNvSpPr txBox="1"/>
          <p:nvPr/>
        </p:nvSpPr>
        <p:spPr>
          <a:xfrm>
            <a:off x="1028700" y="933450"/>
            <a:ext cx="8115300" cy="854075"/>
          </a:xfrm>
          <a:prstGeom prst="rect">
            <a:avLst/>
          </a:prstGeom>
        </p:spPr>
        <p:txBody>
          <a:bodyPr lIns="0" tIns="0" rIns="0" bIns="0" rtlCol="0" anchor="t">
            <a:spAutoFit/>
          </a:bodyPr>
          <a:lstStyle/>
          <a:p>
            <a:pPr algn="l">
              <a:lnSpc>
                <a:spcPts val="7000"/>
              </a:lnSpc>
            </a:pPr>
            <a:r>
              <a:rPr lang="en-US" sz="5000" b="1">
                <a:solidFill>
                  <a:srgbClr val="000000"/>
                </a:solidFill>
                <a:latin typeface="Muli Bold"/>
                <a:ea typeface="Muli Bold"/>
                <a:cs typeface="Muli Bold"/>
                <a:sym typeface="Muli Bold"/>
              </a:rPr>
              <a:t>Sơ đồ Use case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2171700"/>
            <a:ext cx="16230600" cy="0"/>
          </a:xfrm>
          <a:prstGeom prst="line">
            <a:avLst/>
          </a:prstGeom>
          <a:ln w="19050" cap="flat">
            <a:solidFill>
              <a:srgbClr val="000000"/>
            </a:solidFill>
            <a:prstDash val="solid"/>
            <a:headEnd type="none" w="sm" len="sm"/>
            <a:tailEnd type="none" w="sm" len="sm"/>
          </a:ln>
        </p:spPr>
      </p:sp>
      <p:sp>
        <p:nvSpPr>
          <p:cNvPr id="3" name="Freeform 3"/>
          <p:cNvSpPr/>
          <p:nvPr/>
        </p:nvSpPr>
        <p:spPr>
          <a:xfrm>
            <a:off x="2590800" y="2411033"/>
            <a:ext cx="12576394" cy="7875967"/>
          </a:xfrm>
          <a:custGeom>
            <a:avLst/>
            <a:gdLst/>
            <a:ahLst/>
            <a:cxnLst/>
            <a:rect l="l" t="t" r="r" b="b"/>
            <a:pathLst>
              <a:path w="12576394" h="7875967">
                <a:moveTo>
                  <a:pt x="0" y="0"/>
                </a:moveTo>
                <a:lnTo>
                  <a:pt x="12576394" y="0"/>
                </a:lnTo>
                <a:lnTo>
                  <a:pt x="12576394" y="7875967"/>
                </a:lnTo>
                <a:lnTo>
                  <a:pt x="0" y="7875967"/>
                </a:lnTo>
                <a:lnTo>
                  <a:pt x="0" y="0"/>
                </a:lnTo>
                <a:close/>
              </a:path>
            </a:pathLst>
          </a:custGeom>
          <a:blipFill>
            <a:blip r:embed="rId2"/>
            <a:stretch>
              <a:fillRect/>
            </a:stretch>
          </a:blipFill>
        </p:spPr>
      </p:sp>
      <p:sp>
        <p:nvSpPr>
          <p:cNvPr id="4" name="TextBox 4"/>
          <p:cNvSpPr txBox="1"/>
          <p:nvPr/>
        </p:nvSpPr>
        <p:spPr>
          <a:xfrm>
            <a:off x="1028700" y="933450"/>
            <a:ext cx="8115300" cy="854075"/>
          </a:xfrm>
          <a:prstGeom prst="rect">
            <a:avLst/>
          </a:prstGeom>
        </p:spPr>
        <p:txBody>
          <a:bodyPr lIns="0" tIns="0" rIns="0" bIns="0" rtlCol="0" anchor="t">
            <a:spAutoFit/>
          </a:bodyPr>
          <a:lstStyle/>
          <a:p>
            <a:pPr algn="l">
              <a:lnSpc>
                <a:spcPts val="7000"/>
              </a:lnSpc>
            </a:pPr>
            <a:r>
              <a:rPr lang="en-US" sz="5000" b="1">
                <a:solidFill>
                  <a:srgbClr val="000000"/>
                </a:solidFill>
                <a:latin typeface="Muli Bold"/>
                <a:ea typeface="Muli Bold"/>
                <a:cs typeface="Muli Bold"/>
                <a:sym typeface="Muli Bold"/>
              </a:rPr>
              <a:t>Sơ đồ Class Diagram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5797" y="2521075"/>
            <a:ext cx="3471322" cy="2092375"/>
          </a:xfrm>
          <a:custGeom>
            <a:avLst/>
            <a:gdLst/>
            <a:ahLst/>
            <a:cxnLst/>
            <a:rect l="l" t="t" r="r" b="b"/>
            <a:pathLst>
              <a:path w="3471322" h="2092375">
                <a:moveTo>
                  <a:pt x="0" y="0"/>
                </a:moveTo>
                <a:lnTo>
                  <a:pt x="3471323" y="0"/>
                </a:lnTo>
                <a:lnTo>
                  <a:pt x="3471323" y="2092375"/>
                </a:lnTo>
                <a:lnTo>
                  <a:pt x="0" y="2092375"/>
                </a:lnTo>
                <a:lnTo>
                  <a:pt x="0" y="0"/>
                </a:lnTo>
                <a:close/>
              </a:path>
            </a:pathLst>
          </a:custGeom>
          <a:blipFill>
            <a:blip r:embed="rId2"/>
            <a:stretch>
              <a:fillRect l="-3578" r="-3578"/>
            </a:stretch>
          </a:blipFill>
        </p:spPr>
      </p:sp>
      <p:sp>
        <p:nvSpPr>
          <p:cNvPr id="3" name="Freeform 3"/>
          <p:cNvSpPr/>
          <p:nvPr/>
        </p:nvSpPr>
        <p:spPr>
          <a:xfrm>
            <a:off x="3853783" y="2521075"/>
            <a:ext cx="3471322" cy="2092375"/>
          </a:xfrm>
          <a:custGeom>
            <a:avLst/>
            <a:gdLst/>
            <a:ahLst/>
            <a:cxnLst/>
            <a:rect l="l" t="t" r="r" b="b"/>
            <a:pathLst>
              <a:path w="3471322" h="2092375">
                <a:moveTo>
                  <a:pt x="0" y="0"/>
                </a:moveTo>
                <a:lnTo>
                  <a:pt x="3471322" y="0"/>
                </a:lnTo>
                <a:lnTo>
                  <a:pt x="3471322" y="2092375"/>
                </a:lnTo>
                <a:lnTo>
                  <a:pt x="0" y="2092375"/>
                </a:lnTo>
                <a:lnTo>
                  <a:pt x="0" y="0"/>
                </a:lnTo>
                <a:close/>
              </a:path>
            </a:pathLst>
          </a:custGeom>
          <a:blipFill>
            <a:blip r:embed="rId3"/>
            <a:stretch>
              <a:fillRect l="-3578" r="-3578"/>
            </a:stretch>
          </a:blipFill>
        </p:spPr>
      </p:sp>
      <p:sp>
        <p:nvSpPr>
          <p:cNvPr id="4" name="Freeform 4"/>
          <p:cNvSpPr/>
          <p:nvPr/>
        </p:nvSpPr>
        <p:spPr>
          <a:xfrm>
            <a:off x="7406148" y="2521075"/>
            <a:ext cx="3471322" cy="2092375"/>
          </a:xfrm>
          <a:custGeom>
            <a:avLst/>
            <a:gdLst/>
            <a:ahLst/>
            <a:cxnLst/>
            <a:rect l="l" t="t" r="r" b="b"/>
            <a:pathLst>
              <a:path w="3471322" h="2092375">
                <a:moveTo>
                  <a:pt x="0" y="0"/>
                </a:moveTo>
                <a:lnTo>
                  <a:pt x="3471323" y="0"/>
                </a:lnTo>
                <a:lnTo>
                  <a:pt x="3471323" y="2092375"/>
                </a:lnTo>
                <a:lnTo>
                  <a:pt x="0" y="2092375"/>
                </a:lnTo>
                <a:lnTo>
                  <a:pt x="0" y="0"/>
                </a:lnTo>
                <a:close/>
              </a:path>
            </a:pathLst>
          </a:custGeom>
          <a:blipFill>
            <a:blip r:embed="rId4"/>
            <a:stretch>
              <a:fillRect l="-3578" r="-3578"/>
            </a:stretch>
          </a:blipFill>
        </p:spPr>
      </p:sp>
      <p:sp>
        <p:nvSpPr>
          <p:cNvPr id="5" name="Freeform 5"/>
          <p:cNvSpPr/>
          <p:nvPr/>
        </p:nvSpPr>
        <p:spPr>
          <a:xfrm>
            <a:off x="10958514" y="2521075"/>
            <a:ext cx="3471322" cy="2092375"/>
          </a:xfrm>
          <a:custGeom>
            <a:avLst/>
            <a:gdLst/>
            <a:ahLst/>
            <a:cxnLst/>
            <a:rect l="l" t="t" r="r" b="b"/>
            <a:pathLst>
              <a:path w="3471322" h="2092375">
                <a:moveTo>
                  <a:pt x="0" y="0"/>
                </a:moveTo>
                <a:lnTo>
                  <a:pt x="3471323" y="0"/>
                </a:lnTo>
                <a:lnTo>
                  <a:pt x="3471323" y="2092375"/>
                </a:lnTo>
                <a:lnTo>
                  <a:pt x="0" y="2092375"/>
                </a:lnTo>
                <a:lnTo>
                  <a:pt x="0" y="0"/>
                </a:lnTo>
                <a:close/>
              </a:path>
            </a:pathLst>
          </a:custGeom>
          <a:blipFill>
            <a:blip r:embed="rId5"/>
            <a:stretch>
              <a:fillRect l="-3578" r="-3578"/>
            </a:stretch>
          </a:blipFill>
        </p:spPr>
      </p:sp>
      <p:sp>
        <p:nvSpPr>
          <p:cNvPr id="6" name="Freeform 6"/>
          <p:cNvSpPr/>
          <p:nvPr/>
        </p:nvSpPr>
        <p:spPr>
          <a:xfrm>
            <a:off x="14510880" y="2521075"/>
            <a:ext cx="3471322" cy="2092375"/>
          </a:xfrm>
          <a:custGeom>
            <a:avLst/>
            <a:gdLst/>
            <a:ahLst/>
            <a:cxnLst/>
            <a:rect l="l" t="t" r="r" b="b"/>
            <a:pathLst>
              <a:path w="3471322" h="2092375">
                <a:moveTo>
                  <a:pt x="0" y="0"/>
                </a:moveTo>
                <a:lnTo>
                  <a:pt x="3471323" y="0"/>
                </a:lnTo>
                <a:lnTo>
                  <a:pt x="3471323" y="2092375"/>
                </a:lnTo>
                <a:lnTo>
                  <a:pt x="0" y="2092375"/>
                </a:lnTo>
                <a:lnTo>
                  <a:pt x="0" y="0"/>
                </a:lnTo>
                <a:close/>
              </a:path>
            </a:pathLst>
          </a:custGeom>
          <a:blipFill>
            <a:blip r:embed="rId6"/>
            <a:stretch>
              <a:fillRect l="-3578" r="-3578"/>
            </a:stretch>
          </a:blipFill>
        </p:spPr>
      </p:sp>
      <p:sp>
        <p:nvSpPr>
          <p:cNvPr id="7" name="Freeform 7"/>
          <p:cNvSpPr/>
          <p:nvPr/>
        </p:nvSpPr>
        <p:spPr>
          <a:xfrm>
            <a:off x="305797" y="4713636"/>
            <a:ext cx="3471322" cy="2092375"/>
          </a:xfrm>
          <a:custGeom>
            <a:avLst/>
            <a:gdLst/>
            <a:ahLst/>
            <a:cxnLst/>
            <a:rect l="l" t="t" r="r" b="b"/>
            <a:pathLst>
              <a:path w="3471322" h="2092375">
                <a:moveTo>
                  <a:pt x="0" y="0"/>
                </a:moveTo>
                <a:lnTo>
                  <a:pt x="3471323" y="0"/>
                </a:lnTo>
                <a:lnTo>
                  <a:pt x="3471323" y="2092375"/>
                </a:lnTo>
                <a:lnTo>
                  <a:pt x="0" y="2092375"/>
                </a:lnTo>
                <a:lnTo>
                  <a:pt x="0" y="0"/>
                </a:lnTo>
                <a:close/>
              </a:path>
            </a:pathLst>
          </a:custGeom>
          <a:blipFill>
            <a:blip r:embed="rId7"/>
            <a:stretch>
              <a:fillRect l="-3578" r="-3578"/>
            </a:stretch>
          </a:blipFill>
        </p:spPr>
      </p:sp>
      <p:sp>
        <p:nvSpPr>
          <p:cNvPr id="8" name="Freeform 8"/>
          <p:cNvSpPr/>
          <p:nvPr/>
        </p:nvSpPr>
        <p:spPr>
          <a:xfrm>
            <a:off x="3853783" y="4713636"/>
            <a:ext cx="3471322" cy="2092375"/>
          </a:xfrm>
          <a:custGeom>
            <a:avLst/>
            <a:gdLst/>
            <a:ahLst/>
            <a:cxnLst/>
            <a:rect l="l" t="t" r="r" b="b"/>
            <a:pathLst>
              <a:path w="3471322" h="2092375">
                <a:moveTo>
                  <a:pt x="0" y="0"/>
                </a:moveTo>
                <a:lnTo>
                  <a:pt x="3471322" y="0"/>
                </a:lnTo>
                <a:lnTo>
                  <a:pt x="3471322" y="2092375"/>
                </a:lnTo>
                <a:lnTo>
                  <a:pt x="0" y="2092375"/>
                </a:lnTo>
                <a:lnTo>
                  <a:pt x="0" y="0"/>
                </a:lnTo>
                <a:close/>
              </a:path>
            </a:pathLst>
          </a:custGeom>
          <a:blipFill>
            <a:blip r:embed="rId8"/>
            <a:stretch>
              <a:fillRect l="-3578" r="-3578"/>
            </a:stretch>
          </a:blipFill>
        </p:spPr>
      </p:sp>
      <p:sp>
        <p:nvSpPr>
          <p:cNvPr id="9" name="Freeform 9"/>
          <p:cNvSpPr/>
          <p:nvPr/>
        </p:nvSpPr>
        <p:spPr>
          <a:xfrm>
            <a:off x="7406148" y="4713636"/>
            <a:ext cx="3471322" cy="2092375"/>
          </a:xfrm>
          <a:custGeom>
            <a:avLst/>
            <a:gdLst/>
            <a:ahLst/>
            <a:cxnLst/>
            <a:rect l="l" t="t" r="r" b="b"/>
            <a:pathLst>
              <a:path w="3471322" h="2092375">
                <a:moveTo>
                  <a:pt x="0" y="0"/>
                </a:moveTo>
                <a:lnTo>
                  <a:pt x="3471323" y="0"/>
                </a:lnTo>
                <a:lnTo>
                  <a:pt x="3471323" y="2092375"/>
                </a:lnTo>
                <a:lnTo>
                  <a:pt x="0" y="2092375"/>
                </a:lnTo>
                <a:lnTo>
                  <a:pt x="0" y="0"/>
                </a:lnTo>
                <a:close/>
              </a:path>
            </a:pathLst>
          </a:custGeom>
          <a:blipFill>
            <a:blip r:embed="rId9"/>
            <a:stretch>
              <a:fillRect l="-3578" r="-3578"/>
            </a:stretch>
          </a:blipFill>
        </p:spPr>
      </p:sp>
      <p:sp>
        <p:nvSpPr>
          <p:cNvPr id="10" name="Freeform 10"/>
          <p:cNvSpPr/>
          <p:nvPr/>
        </p:nvSpPr>
        <p:spPr>
          <a:xfrm>
            <a:off x="10958514" y="4713636"/>
            <a:ext cx="3471322" cy="2092375"/>
          </a:xfrm>
          <a:custGeom>
            <a:avLst/>
            <a:gdLst/>
            <a:ahLst/>
            <a:cxnLst/>
            <a:rect l="l" t="t" r="r" b="b"/>
            <a:pathLst>
              <a:path w="3471322" h="2092375">
                <a:moveTo>
                  <a:pt x="0" y="0"/>
                </a:moveTo>
                <a:lnTo>
                  <a:pt x="3471323" y="0"/>
                </a:lnTo>
                <a:lnTo>
                  <a:pt x="3471323" y="2092375"/>
                </a:lnTo>
                <a:lnTo>
                  <a:pt x="0" y="2092375"/>
                </a:lnTo>
                <a:lnTo>
                  <a:pt x="0" y="0"/>
                </a:lnTo>
                <a:close/>
              </a:path>
            </a:pathLst>
          </a:custGeom>
          <a:blipFill>
            <a:blip r:embed="rId10"/>
            <a:stretch>
              <a:fillRect l="-3578" r="-3578"/>
            </a:stretch>
          </a:blipFill>
        </p:spPr>
      </p:sp>
      <p:sp>
        <p:nvSpPr>
          <p:cNvPr id="11" name="Freeform 11"/>
          <p:cNvSpPr/>
          <p:nvPr/>
        </p:nvSpPr>
        <p:spPr>
          <a:xfrm>
            <a:off x="14510880" y="4713636"/>
            <a:ext cx="3471322" cy="2092375"/>
          </a:xfrm>
          <a:custGeom>
            <a:avLst/>
            <a:gdLst/>
            <a:ahLst/>
            <a:cxnLst/>
            <a:rect l="l" t="t" r="r" b="b"/>
            <a:pathLst>
              <a:path w="3471322" h="2092375">
                <a:moveTo>
                  <a:pt x="0" y="0"/>
                </a:moveTo>
                <a:lnTo>
                  <a:pt x="3471323" y="0"/>
                </a:lnTo>
                <a:lnTo>
                  <a:pt x="3471323" y="2092375"/>
                </a:lnTo>
                <a:lnTo>
                  <a:pt x="0" y="2092375"/>
                </a:lnTo>
                <a:lnTo>
                  <a:pt x="0" y="0"/>
                </a:lnTo>
                <a:close/>
              </a:path>
            </a:pathLst>
          </a:custGeom>
          <a:blipFill>
            <a:blip r:embed="rId11"/>
            <a:stretch>
              <a:fillRect l="-3578" r="-3578"/>
            </a:stretch>
          </a:blipFill>
        </p:spPr>
      </p:sp>
      <p:sp>
        <p:nvSpPr>
          <p:cNvPr id="12" name="Freeform 12"/>
          <p:cNvSpPr/>
          <p:nvPr/>
        </p:nvSpPr>
        <p:spPr>
          <a:xfrm>
            <a:off x="305797" y="6903711"/>
            <a:ext cx="3471322" cy="2092375"/>
          </a:xfrm>
          <a:custGeom>
            <a:avLst/>
            <a:gdLst/>
            <a:ahLst/>
            <a:cxnLst/>
            <a:rect l="l" t="t" r="r" b="b"/>
            <a:pathLst>
              <a:path w="3471322" h="2092375">
                <a:moveTo>
                  <a:pt x="0" y="0"/>
                </a:moveTo>
                <a:lnTo>
                  <a:pt x="3471323" y="0"/>
                </a:lnTo>
                <a:lnTo>
                  <a:pt x="3471323" y="2092375"/>
                </a:lnTo>
                <a:lnTo>
                  <a:pt x="0" y="2092375"/>
                </a:lnTo>
                <a:lnTo>
                  <a:pt x="0" y="0"/>
                </a:lnTo>
                <a:close/>
              </a:path>
            </a:pathLst>
          </a:custGeom>
          <a:blipFill>
            <a:blip r:embed="rId12"/>
            <a:stretch>
              <a:fillRect l="-3578" r="-3578"/>
            </a:stretch>
          </a:blipFill>
        </p:spPr>
      </p:sp>
      <p:sp>
        <p:nvSpPr>
          <p:cNvPr id="13" name="Freeform 13"/>
          <p:cNvSpPr/>
          <p:nvPr/>
        </p:nvSpPr>
        <p:spPr>
          <a:xfrm>
            <a:off x="3853783" y="6903711"/>
            <a:ext cx="3471322" cy="2092375"/>
          </a:xfrm>
          <a:custGeom>
            <a:avLst/>
            <a:gdLst/>
            <a:ahLst/>
            <a:cxnLst/>
            <a:rect l="l" t="t" r="r" b="b"/>
            <a:pathLst>
              <a:path w="3471322" h="2092375">
                <a:moveTo>
                  <a:pt x="0" y="0"/>
                </a:moveTo>
                <a:lnTo>
                  <a:pt x="3471322" y="0"/>
                </a:lnTo>
                <a:lnTo>
                  <a:pt x="3471322" y="2092375"/>
                </a:lnTo>
                <a:lnTo>
                  <a:pt x="0" y="2092375"/>
                </a:lnTo>
                <a:lnTo>
                  <a:pt x="0" y="0"/>
                </a:lnTo>
                <a:close/>
              </a:path>
            </a:pathLst>
          </a:custGeom>
          <a:blipFill>
            <a:blip r:embed="rId13"/>
            <a:stretch>
              <a:fillRect l="-3578" r="-3578"/>
            </a:stretch>
          </a:blipFill>
        </p:spPr>
      </p:sp>
      <p:sp>
        <p:nvSpPr>
          <p:cNvPr id="14" name="Freeform 14"/>
          <p:cNvSpPr/>
          <p:nvPr/>
        </p:nvSpPr>
        <p:spPr>
          <a:xfrm>
            <a:off x="7406148" y="6940366"/>
            <a:ext cx="3471322" cy="2055720"/>
          </a:xfrm>
          <a:custGeom>
            <a:avLst/>
            <a:gdLst/>
            <a:ahLst/>
            <a:cxnLst/>
            <a:rect l="l" t="t" r="r" b="b"/>
            <a:pathLst>
              <a:path w="3471322" h="2055720">
                <a:moveTo>
                  <a:pt x="0" y="0"/>
                </a:moveTo>
                <a:lnTo>
                  <a:pt x="3471323" y="0"/>
                </a:lnTo>
                <a:lnTo>
                  <a:pt x="3471323" y="2055720"/>
                </a:lnTo>
                <a:lnTo>
                  <a:pt x="0" y="2055720"/>
                </a:lnTo>
                <a:lnTo>
                  <a:pt x="0" y="0"/>
                </a:lnTo>
                <a:close/>
              </a:path>
            </a:pathLst>
          </a:custGeom>
          <a:blipFill>
            <a:blip r:embed="rId14"/>
            <a:stretch>
              <a:fillRect l="-907" r="-907" b="-22713"/>
            </a:stretch>
          </a:blipFill>
        </p:spPr>
      </p:sp>
      <p:sp>
        <p:nvSpPr>
          <p:cNvPr id="15" name="Freeform 15"/>
          <p:cNvSpPr/>
          <p:nvPr/>
        </p:nvSpPr>
        <p:spPr>
          <a:xfrm>
            <a:off x="10977091" y="6940366"/>
            <a:ext cx="3452746" cy="2055720"/>
          </a:xfrm>
          <a:custGeom>
            <a:avLst/>
            <a:gdLst/>
            <a:ahLst/>
            <a:cxnLst/>
            <a:rect l="l" t="t" r="r" b="b"/>
            <a:pathLst>
              <a:path w="3452746" h="2055720">
                <a:moveTo>
                  <a:pt x="0" y="0"/>
                </a:moveTo>
                <a:lnTo>
                  <a:pt x="3452746" y="0"/>
                </a:lnTo>
                <a:lnTo>
                  <a:pt x="3452746" y="2055720"/>
                </a:lnTo>
                <a:lnTo>
                  <a:pt x="0" y="2055720"/>
                </a:lnTo>
                <a:lnTo>
                  <a:pt x="0" y="0"/>
                </a:lnTo>
                <a:close/>
              </a:path>
            </a:pathLst>
          </a:custGeom>
          <a:blipFill>
            <a:blip r:embed="rId15"/>
            <a:stretch>
              <a:fillRect b="-14547"/>
            </a:stretch>
          </a:blipFill>
        </p:spPr>
      </p:sp>
      <p:sp>
        <p:nvSpPr>
          <p:cNvPr id="16" name="Freeform 16"/>
          <p:cNvSpPr/>
          <p:nvPr/>
        </p:nvSpPr>
        <p:spPr>
          <a:xfrm>
            <a:off x="14525087" y="6940366"/>
            <a:ext cx="3457116" cy="2055720"/>
          </a:xfrm>
          <a:custGeom>
            <a:avLst/>
            <a:gdLst/>
            <a:ahLst/>
            <a:cxnLst/>
            <a:rect l="l" t="t" r="r" b="b"/>
            <a:pathLst>
              <a:path w="3457116" h="2055720">
                <a:moveTo>
                  <a:pt x="0" y="0"/>
                </a:moveTo>
                <a:lnTo>
                  <a:pt x="3457116" y="0"/>
                </a:lnTo>
                <a:lnTo>
                  <a:pt x="3457116" y="2055720"/>
                </a:lnTo>
                <a:lnTo>
                  <a:pt x="0" y="2055720"/>
                </a:lnTo>
                <a:lnTo>
                  <a:pt x="0" y="0"/>
                </a:lnTo>
                <a:close/>
              </a:path>
            </a:pathLst>
          </a:custGeom>
          <a:blipFill>
            <a:blip r:embed="rId16"/>
            <a:stretch>
              <a:fillRect b="-14465"/>
            </a:stretch>
          </a:blipFill>
        </p:spPr>
      </p:sp>
      <p:sp>
        <p:nvSpPr>
          <p:cNvPr id="17" name="TextBox 17"/>
          <p:cNvSpPr txBox="1"/>
          <p:nvPr/>
        </p:nvSpPr>
        <p:spPr>
          <a:xfrm>
            <a:off x="1028700" y="933450"/>
            <a:ext cx="8115300" cy="854075"/>
          </a:xfrm>
          <a:prstGeom prst="rect">
            <a:avLst/>
          </a:prstGeom>
        </p:spPr>
        <p:txBody>
          <a:bodyPr lIns="0" tIns="0" rIns="0" bIns="0" rtlCol="0" anchor="t">
            <a:spAutoFit/>
          </a:bodyPr>
          <a:lstStyle/>
          <a:p>
            <a:pPr algn="l">
              <a:lnSpc>
                <a:spcPts val="7000"/>
              </a:lnSpc>
            </a:pPr>
            <a:r>
              <a:rPr lang="en-US" sz="5000" b="1">
                <a:solidFill>
                  <a:srgbClr val="000000"/>
                </a:solidFill>
                <a:latin typeface="Muli Bold"/>
                <a:ea typeface="Muli Bold"/>
                <a:cs typeface="Muli Bold"/>
                <a:sym typeface="Muli Bold"/>
              </a:rPr>
              <a:t>Một số hình ảnh sản phẩm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423929"/>
          </a:xfrm>
          <a:prstGeom prst="rect">
            <a:avLst/>
          </a:prstGeom>
          <a:solidFill>
            <a:srgbClr val="003B31"/>
          </a:solidFill>
        </p:spPr>
      </p:sp>
      <p:sp>
        <p:nvSpPr>
          <p:cNvPr id="3" name="Freeform 3"/>
          <p:cNvSpPr/>
          <p:nvPr/>
        </p:nvSpPr>
        <p:spPr>
          <a:xfrm>
            <a:off x="1028700" y="1423929"/>
            <a:ext cx="6871874" cy="8863071"/>
          </a:xfrm>
          <a:custGeom>
            <a:avLst/>
            <a:gdLst/>
            <a:ahLst/>
            <a:cxnLst/>
            <a:rect l="l" t="t" r="r" b="b"/>
            <a:pathLst>
              <a:path w="6871874" h="8863071">
                <a:moveTo>
                  <a:pt x="0" y="0"/>
                </a:moveTo>
                <a:lnTo>
                  <a:pt x="6871874" y="0"/>
                </a:lnTo>
                <a:lnTo>
                  <a:pt x="6871874" y="8863071"/>
                </a:lnTo>
                <a:lnTo>
                  <a:pt x="0" y="8863071"/>
                </a:lnTo>
                <a:lnTo>
                  <a:pt x="0" y="0"/>
                </a:lnTo>
                <a:close/>
              </a:path>
            </a:pathLst>
          </a:custGeom>
          <a:blipFill>
            <a:blip r:embed="rId2"/>
            <a:stretch>
              <a:fillRect/>
            </a:stretch>
          </a:blipFill>
        </p:spPr>
      </p:sp>
      <p:sp>
        <p:nvSpPr>
          <p:cNvPr id="4" name="TextBox 4"/>
          <p:cNvSpPr txBox="1"/>
          <p:nvPr/>
        </p:nvSpPr>
        <p:spPr>
          <a:xfrm>
            <a:off x="2245699" y="411927"/>
            <a:ext cx="13796602" cy="600075"/>
          </a:xfrm>
          <a:prstGeom prst="rect">
            <a:avLst/>
          </a:prstGeom>
        </p:spPr>
        <p:txBody>
          <a:bodyPr lIns="0" tIns="0" rIns="0" bIns="0" rtlCol="0" anchor="t">
            <a:spAutoFit/>
          </a:bodyPr>
          <a:lstStyle/>
          <a:p>
            <a:pPr marL="0" lvl="0" indent="0" algn="ctr">
              <a:lnSpc>
                <a:spcPts val="4799"/>
              </a:lnSpc>
            </a:pPr>
            <a:r>
              <a:rPr lang="en-US" sz="3999" b="1">
                <a:solidFill>
                  <a:srgbClr val="FFFFFF"/>
                </a:solidFill>
                <a:latin typeface="Muli Bold"/>
                <a:ea typeface="Muli Bold"/>
                <a:cs typeface="Muli Bold"/>
                <a:sym typeface="Muli Bold"/>
              </a:rPr>
              <a:t>Một số biên bản làm việc nhóm để phân chia công việc</a:t>
            </a:r>
          </a:p>
        </p:txBody>
      </p:sp>
      <p:sp>
        <p:nvSpPr>
          <p:cNvPr id="5" name="Freeform 5"/>
          <p:cNvSpPr/>
          <p:nvPr/>
        </p:nvSpPr>
        <p:spPr>
          <a:xfrm>
            <a:off x="9859218" y="1423929"/>
            <a:ext cx="6824565" cy="8863071"/>
          </a:xfrm>
          <a:custGeom>
            <a:avLst/>
            <a:gdLst/>
            <a:ahLst/>
            <a:cxnLst/>
            <a:rect l="l" t="t" r="r" b="b"/>
            <a:pathLst>
              <a:path w="6824565" h="8863071">
                <a:moveTo>
                  <a:pt x="0" y="0"/>
                </a:moveTo>
                <a:lnTo>
                  <a:pt x="6824564" y="0"/>
                </a:lnTo>
                <a:lnTo>
                  <a:pt x="6824564" y="8863071"/>
                </a:lnTo>
                <a:lnTo>
                  <a:pt x="0" y="8863071"/>
                </a:lnTo>
                <a:lnTo>
                  <a:pt x="0" y="0"/>
                </a:lnTo>
                <a:close/>
              </a:path>
            </a:pathLst>
          </a:custGeom>
          <a:blipFill>
            <a:blip r:embed="rId3"/>
            <a:stretch>
              <a:fillRect/>
            </a:stretch>
          </a:blipFill>
        </p:spPr>
      </p:sp>
      <p:sp>
        <p:nvSpPr>
          <p:cNvPr id="6" name="AutoShape 6"/>
          <p:cNvSpPr/>
          <p:nvPr/>
        </p:nvSpPr>
        <p:spPr>
          <a:xfrm flipV="1">
            <a:off x="9143998" y="1423927"/>
            <a:ext cx="1" cy="8863072"/>
          </a:xfrm>
          <a:prstGeom prst="line">
            <a:avLst/>
          </a:prstGeom>
          <a:ln w="19050" cap="flat">
            <a:solidFill>
              <a:srgbClr val="000000"/>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749143"/>
            <a:ext cx="1028700" cy="5551692"/>
            <a:chOff x="0" y="0"/>
            <a:chExt cx="270933" cy="1462174"/>
          </a:xfrm>
        </p:grpSpPr>
        <p:sp>
          <p:nvSpPr>
            <p:cNvPr id="3" name="Freeform 3"/>
            <p:cNvSpPr/>
            <p:nvPr/>
          </p:nvSpPr>
          <p:spPr>
            <a:xfrm>
              <a:off x="0" y="0"/>
              <a:ext cx="270933" cy="1462174"/>
            </a:xfrm>
            <a:custGeom>
              <a:avLst/>
              <a:gdLst/>
              <a:ahLst/>
              <a:cxnLst/>
              <a:rect l="l" t="t" r="r" b="b"/>
              <a:pathLst>
                <a:path w="270933" h="1462174">
                  <a:moveTo>
                    <a:pt x="0" y="0"/>
                  </a:moveTo>
                  <a:lnTo>
                    <a:pt x="270933" y="0"/>
                  </a:lnTo>
                  <a:lnTo>
                    <a:pt x="270933" y="1462174"/>
                  </a:lnTo>
                  <a:lnTo>
                    <a:pt x="0" y="1462174"/>
                  </a:lnTo>
                  <a:close/>
                </a:path>
              </a:pathLst>
            </a:custGeom>
            <a:solidFill>
              <a:srgbClr val="003B31"/>
            </a:solidFill>
          </p:spPr>
        </p:sp>
        <p:sp>
          <p:nvSpPr>
            <p:cNvPr id="4" name="TextBox 4"/>
            <p:cNvSpPr txBox="1"/>
            <p:nvPr/>
          </p:nvSpPr>
          <p:spPr>
            <a:xfrm>
              <a:off x="0" y="-47625"/>
              <a:ext cx="270933" cy="1509799"/>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0" y="0"/>
            <a:ext cx="18288000" cy="1218438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2"/>
            <a:stretch>
              <a:fillRect/>
            </a:stretch>
          </a:blipFill>
        </p:spPr>
      </p:sp>
      <p:grpSp>
        <p:nvGrpSpPr>
          <p:cNvPr id="6" name="Group 6"/>
          <p:cNvGrpSpPr/>
          <p:nvPr/>
        </p:nvGrpSpPr>
        <p:grpSpPr>
          <a:xfrm>
            <a:off x="0" y="2749143"/>
            <a:ext cx="8592033" cy="5551692"/>
            <a:chOff x="0" y="0"/>
            <a:chExt cx="2262922" cy="1462174"/>
          </a:xfrm>
        </p:grpSpPr>
        <p:sp>
          <p:nvSpPr>
            <p:cNvPr id="7" name="Freeform 7"/>
            <p:cNvSpPr/>
            <p:nvPr/>
          </p:nvSpPr>
          <p:spPr>
            <a:xfrm>
              <a:off x="0" y="0"/>
              <a:ext cx="2262922" cy="1462174"/>
            </a:xfrm>
            <a:custGeom>
              <a:avLst/>
              <a:gdLst/>
              <a:ahLst/>
              <a:cxnLst/>
              <a:rect l="l" t="t" r="r" b="b"/>
              <a:pathLst>
                <a:path w="2262922" h="1462174">
                  <a:moveTo>
                    <a:pt x="0" y="0"/>
                  </a:moveTo>
                  <a:lnTo>
                    <a:pt x="2262922" y="0"/>
                  </a:lnTo>
                  <a:lnTo>
                    <a:pt x="2262922" y="1462174"/>
                  </a:lnTo>
                  <a:lnTo>
                    <a:pt x="0" y="1462174"/>
                  </a:lnTo>
                  <a:close/>
                </a:path>
              </a:pathLst>
            </a:custGeom>
            <a:solidFill>
              <a:srgbClr val="2B463C"/>
            </a:solidFill>
          </p:spPr>
        </p:sp>
        <p:sp>
          <p:nvSpPr>
            <p:cNvPr id="8" name="TextBox 8"/>
            <p:cNvSpPr txBox="1"/>
            <p:nvPr/>
          </p:nvSpPr>
          <p:spPr>
            <a:xfrm>
              <a:off x="0" y="-9525"/>
              <a:ext cx="2262922" cy="1471699"/>
            </a:xfrm>
            <a:prstGeom prst="rect">
              <a:avLst/>
            </a:prstGeom>
          </p:spPr>
          <p:txBody>
            <a:bodyPr lIns="254000" tIns="254000" rIns="254000" bIns="254000" rtlCol="0" anchor="ctr"/>
            <a:lstStyle/>
            <a:p>
              <a:pPr algn="ctr">
                <a:lnSpc>
                  <a:spcPts val="10800"/>
                </a:lnSpc>
              </a:pPr>
              <a:r>
                <a:rPr lang="en-US" sz="9000" b="1">
                  <a:solidFill>
                    <a:srgbClr val="FFFFFF"/>
                  </a:solidFill>
                  <a:latin typeface="Cabin Bold"/>
                  <a:ea typeface="Cabin Bold"/>
                  <a:cs typeface="Cabin Bold"/>
                  <a:sym typeface="Cabin Bold"/>
                </a:rPr>
                <a:t>1. Tổng quan về dự án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587500"/>
            <a:ext cx="18288000" cy="4513938"/>
          </a:xfrm>
          <a:prstGeom prst="rect">
            <a:avLst/>
          </a:prstGeom>
          <a:solidFill>
            <a:srgbClr val="003B31"/>
          </a:solidFill>
        </p:spPr>
      </p:sp>
      <p:sp>
        <p:nvSpPr>
          <p:cNvPr id="3" name="TextBox 3"/>
          <p:cNvSpPr txBox="1"/>
          <p:nvPr/>
        </p:nvSpPr>
        <p:spPr>
          <a:xfrm>
            <a:off x="685800" y="431800"/>
            <a:ext cx="11525250" cy="803275"/>
          </a:xfrm>
          <a:prstGeom prst="rect">
            <a:avLst/>
          </a:prstGeom>
        </p:spPr>
        <p:txBody>
          <a:bodyPr lIns="0" tIns="0" rIns="0" bIns="0" rtlCol="0" anchor="t">
            <a:spAutoFit/>
          </a:bodyPr>
          <a:lstStyle/>
          <a:p>
            <a:pPr algn="l">
              <a:lnSpc>
                <a:spcPts val="6500"/>
              </a:lnSpc>
            </a:pPr>
            <a:r>
              <a:rPr lang="en-US" sz="5000" b="1" spc="-150">
                <a:solidFill>
                  <a:srgbClr val="526716"/>
                </a:solidFill>
                <a:latin typeface="Muli Bold"/>
                <a:ea typeface="Muli Bold"/>
                <a:cs typeface="Muli Bold"/>
                <a:sym typeface="Muli Bold"/>
              </a:rPr>
              <a:t>MÔ TẢ DỰ ÁN</a:t>
            </a:r>
          </a:p>
        </p:txBody>
      </p:sp>
      <p:sp>
        <p:nvSpPr>
          <p:cNvPr id="4" name="TextBox 4"/>
          <p:cNvSpPr txBox="1"/>
          <p:nvPr/>
        </p:nvSpPr>
        <p:spPr>
          <a:xfrm>
            <a:off x="685800" y="6784975"/>
            <a:ext cx="15944850" cy="2473325"/>
          </a:xfrm>
          <a:prstGeom prst="rect">
            <a:avLst/>
          </a:prstGeom>
        </p:spPr>
        <p:txBody>
          <a:bodyPr lIns="0" tIns="0" rIns="0" bIns="0" rtlCol="0" anchor="t">
            <a:spAutoFit/>
          </a:bodyPr>
          <a:lstStyle/>
          <a:p>
            <a:pPr algn="l">
              <a:lnSpc>
                <a:spcPts val="4900"/>
              </a:lnSpc>
            </a:pPr>
            <a:r>
              <a:rPr lang="en-US" sz="3500">
                <a:solidFill>
                  <a:srgbClr val="000000"/>
                </a:solidFill>
                <a:latin typeface="Asap"/>
                <a:ea typeface="Asap"/>
                <a:cs typeface="Asap"/>
                <a:sym typeface="Asap"/>
              </a:rPr>
              <a:t>Dự án tập trung vào việc số hóa quy trình giao dịch nông sản, từ khâu đăng sản phẩm, bán hàng, đến cung cấp thông tin truy xuất chi tiết về sản phẩm qua mã QR, nhằm tăng cường tính minh bạch và hỗ trợ tiêu thụ nông sản một cách hiệu quả. </a:t>
            </a:r>
          </a:p>
        </p:txBody>
      </p:sp>
      <p:sp>
        <p:nvSpPr>
          <p:cNvPr id="5" name="TextBox 5"/>
          <p:cNvSpPr txBox="1"/>
          <p:nvPr/>
        </p:nvSpPr>
        <p:spPr>
          <a:xfrm>
            <a:off x="685800" y="2051050"/>
            <a:ext cx="16573500" cy="3092450"/>
          </a:xfrm>
          <a:prstGeom prst="rect">
            <a:avLst/>
          </a:prstGeom>
        </p:spPr>
        <p:txBody>
          <a:bodyPr lIns="0" tIns="0" rIns="0" bIns="0" rtlCol="0" anchor="t">
            <a:spAutoFit/>
          </a:bodyPr>
          <a:lstStyle/>
          <a:p>
            <a:pPr algn="l">
              <a:lnSpc>
                <a:spcPts val="4900"/>
              </a:lnSpc>
            </a:pPr>
            <a:r>
              <a:rPr lang="en-US" sz="3500" spc="105">
                <a:solidFill>
                  <a:srgbClr val="FFFFFF"/>
                </a:solidFill>
                <a:latin typeface="Asap"/>
                <a:ea typeface="Asap"/>
                <a:cs typeface="Asap"/>
                <a:sym typeface="Asap"/>
              </a:rPr>
              <a:t>Dự án nhằm xây dựng một hệ thống kỹ thuật số hiện đại để hỗ trợ giải cứu nông sản và cung cấp thông tin minh bạch về nguồn gốc, chất lượng sản phẩm. Hệ thống sẽ giúp nông dân dễ dàng kết nối với người tiêu dùng, đồng thời thúc đẩy niềm tin vào nông sản Việt Nam thông qua việc ứng dụng công nghệ trong truy xuất nguồn gốc và quản lý chuỗi cung ứng.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7676" y="3631836"/>
            <a:ext cx="4298299" cy="2441020"/>
          </a:xfrm>
          <a:custGeom>
            <a:avLst/>
            <a:gdLst/>
            <a:ahLst/>
            <a:cxnLst/>
            <a:rect l="l" t="t" r="r" b="b"/>
            <a:pathLst>
              <a:path w="4298299" h="2441020">
                <a:moveTo>
                  <a:pt x="0" y="0"/>
                </a:moveTo>
                <a:lnTo>
                  <a:pt x="4298299" y="0"/>
                </a:lnTo>
                <a:lnTo>
                  <a:pt x="4298299" y="2441020"/>
                </a:lnTo>
                <a:lnTo>
                  <a:pt x="0" y="2441020"/>
                </a:lnTo>
                <a:lnTo>
                  <a:pt x="0" y="0"/>
                </a:lnTo>
                <a:close/>
              </a:path>
            </a:pathLst>
          </a:custGeom>
          <a:blipFill>
            <a:blip r:embed="rId2"/>
            <a:stretch>
              <a:fillRect t="-4871" b="-4871"/>
            </a:stretch>
          </a:blipFill>
        </p:spPr>
      </p:sp>
      <p:sp>
        <p:nvSpPr>
          <p:cNvPr id="3" name="Freeform 3"/>
          <p:cNvSpPr/>
          <p:nvPr/>
        </p:nvSpPr>
        <p:spPr>
          <a:xfrm>
            <a:off x="12811905" y="3668865"/>
            <a:ext cx="4159585" cy="2403991"/>
          </a:xfrm>
          <a:custGeom>
            <a:avLst/>
            <a:gdLst/>
            <a:ahLst/>
            <a:cxnLst/>
            <a:rect l="l" t="t" r="r" b="b"/>
            <a:pathLst>
              <a:path w="4159585" h="2403991">
                <a:moveTo>
                  <a:pt x="0" y="0"/>
                </a:moveTo>
                <a:lnTo>
                  <a:pt x="4159586" y="0"/>
                </a:lnTo>
                <a:lnTo>
                  <a:pt x="4159586" y="2403991"/>
                </a:lnTo>
                <a:lnTo>
                  <a:pt x="0" y="2403991"/>
                </a:lnTo>
                <a:lnTo>
                  <a:pt x="0" y="0"/>
                </a:lnTo>
                <a:close/>
              </a:path>
            </a:pathLst>
          </a:custGeom>
          <a:blipFill>
            <a:blip r:embed="rId3"/>
            <a:stretch>
              <a:fillRect t="-4612" b="-4612"/>
            </a:stretch>
          </a:blipFill>
        </p:spPr>
      </p:sp>
      <p:sp>
        <p:nvSpPr>
          <p:cNvPr id="4" name="Freeform 4"/>
          <p:cNvSpPr/>
          <p:nvPr/>
        </p:nvSpPr>
        <p:spPr>
          <a:xfrm>
            <a:off x="7192540" y="3631836"/>
            <a:ext cx="4159585" cy="2441020"/>
          </a:xfrm>
          <a:custGeom>
            <a:avLst/>
            <a:gdLst/>
            <a:ahLst/>
            <a:cxnLst/>
            <a:rect l="l" t="t" r="r" b="b"/>
            <a:pathLst>
              <a:path w="4159585" h="2441020">
                <a:moveTo>
                  <a:pt x="0" y="0"/>
                </a:moveTo>
                <a:lnTo>
                  <a:pt x="4159586" y="0"/>
                </a:lnTo>
                <a:lnTo>
                  <a:pt x="4159586" y="2441020"/>
                </a:lnTo>
                <a:lnTo>
                  <a:pt x="0" y="2441020"/>
                </a:lnTo>
                <a:lnTo>
                  <a:pt x="0" y="0"/>
                </a:lnTo>
                <a:close/>
              </a:path>
            </a:pathLst>
          </a:custGeom>
          <a:blipFill>
            <a:blip r:embed="rId4"/>
            <a:stretch>
              <a:fillRect t="-6517" b="-6517"/>
            </a:stretch>
          </a:blipFill>
        </p:spPr>
      </p:sp>
      <p:sp>
        <p:nvSpPr>
          <p:cNvPr id="5" name="TextBox 5"/>
          <p:cNvSpPr txBox="1"/>
          <p:nvPr/>
        </p:nvSpPr>
        <p:spPr>
          <a:xfrm>
            <a:off x="1028700" y="298449"/>
            <a:ext cx="13215155" cy="730251"/>
          </a:xfrm>
          <a:prstGeom prst="rect">
            <a:avLst/>
          </a:prstGeom>
        </p:spPr>
        <p:txBody>
          <a:bodyPr lIns="0" tIns="0" rIns="0" bIns="0" rtlCol="0" anchor="t">
            <a:spAutoFit/>
          </a:bodyPr>
          <a:lstStyle/>
          <a:p>
            <a:pPr algn="l">
              <a:lnSpc>
                <a:spcPts val="5500"/>
              </a:lnSpc>
            </a:pPr>
            <a:r>
              <a:rPr lang="en-US" sz="5000">
                <a:solidFill>
                  <a:srgbClr val="526716"/>
                </a:solidFill>
                <a:latin typeface="Asap"/>
                <a:ea typeface="Asap"/>
                <a:cs typeface="Asap"/>
                <a:sym typeface="Asap"/>
              </a:rPr>
              <a:t>YÊU CẦU BAN ĐẦU CỦA DỰ ÁN</a:t>
            </a:r>
          </a:p>
        </p:txBody>
      </p:sp>
      <p:sp>
        <p:nvSpPr>
          <p:cNvPr id="6" name="TextBox 6"/>
          <p:cNvSpPr txBox="1"/>
          <p:nvPr/>
        </p:nvSpPr>
        <p:spPr>
          <a:xfrm>
            <a:off x="7123184" y="6516590"/>
            <a:ext cx="4701592" cy="371475"/>
          </a:xfrm>
          <a:prstGeom prst="rect">
            <a:avLst/>
          </a:prstGeom>
        </p:spPr>
        <p:txBody>
          <a:bodyPr lIns="0" tIns="0" rIns="0" bIns="0" rtlCol="0" anchor="t">
            <a:spAutoFit/>
          </a:bodyPr>
          <a:lstStyle/>
          <a:p>
            <a:pPr algn="l">
              <a:lnSpc>
                <a:spcPts val="2999"/>
              </a:lnSpc>
            </a:pPr>
            <a:r>
              <a:rPr lang="en-US" sz="2499" b="1">
                <a:solidFill>
                  <a:srgbClr val="526716"/>
                </a:solidFill>
                <a:latin typeface="Asap Bold"/>
                <a:ea typeface="Asap Bold"/>
                <a:cs typeface="Asap Bold"/>
                <a:sym typeface="Asap Bold"/>
              </a:rPr>
              <a:t>ĐỐI VỚI NGƯỜI MUA</a:t>
            </a:r>
          </a:p>
        </p:txBody>
      </p:sp>
      <p:sp>
        <p:nvSpPr>
          <p:cNvPr id="7" name="TextBox 7"/>
          <p:cNvSpPr txBox="1"/>
          <p:nvPr/>
        </p:nvSpPr>
        <p:spPr>
          <a:xfrm>
            <a:off x="7123184" y="7021428"/>
            <a:ext cx="4159585" cy="3248026"/>
          </a:xfrm>
          <a:prstGeom prst="rect">
            <a:avLst/>
          </a:prstGeom>
        </p:spPr>
        <p:txBody>
          <a:bodyPr lIns="0" tIns="0" rIns="0" bIns="0" rtlCol="0" anchor="t">
            <a:spAutoFit/>
          </a:bodyPr>
          <a:lstStyle/>
          <a:p>
            <a:pPr marL="0" lvl="0" indent="0" algn="l">
              <a:lnSpc>
                <a:spcPts val="3749"/>
              </a:lnSpc>
            </a:pPr>
            <a:r>
              <a:rPr lang="en-US" sz="2499">
                <a:solidFill>
                  <a:srgbClr val="000000"/>
                </a:solidFill>
                <a:latin typeface="Asap"/>
                <a:ea typeface="Asap"/>
                <a:cs typeface="Asap"/>
                <a:sym typeface="Asap"/>
              </a:rPr>
              <a:t>Tìm kiếm, xem, mua nông sản đã duyệt; theo dõi</a:t>
            </a:r>
            <a:r>
              <a:rPr lang="en-US" sz="2499" u="none">
                <a:solidFill>
                  <a:srgbClr val="000000"/>
                </a:solidFill>
                <a:latin typeface="Asap"/>
                <a:ea typeface="Asap"/>
                <a:cs typeface="Asap"/>
                <a:sym typeface="Asap"/>
              </a:rPr>
              <a:t> quy trình sản xuất, nơi, ngày thu hoạch; nhận thông báo khi có nông sản mới; chat với người bán; bình luận, đánh giá sau khi mua.</a:t>
            </a:r>
          </a:p>
        </p:txBody>
      </p:sp>
      <p:sp>
        <p:nvSpPr>
          <p:cNvPr id="8" name="TextBox 8"/>
          <p:cNvSpPr txBox="1"/>
          <p:nvPr/>
        </p:nvSpPr>
        <p:spPr>
          <a:xfrm>
            <a:off x="1087676" y="6516590"/>
            <a:ext cx="4159585" cy="371475"/>
          </a:xfrm>
          <a:prstGeom prst="rect">
            <a:avLst/>
          </a:prstGeom>
        </p:spPr>
        <p:txBody>
          <a:bodyPr lIns="0" tIns="0" rIns="0" bIns="0" rtlCol="0" anchor="t">
            <a:spAutoFit/>
          </a:bodyPr>
          <a:lstStyle/>
          <a:p>
            <a:pPr algn="l">
              <a:lnSpc>
                <a:spcPts val="2999"/>
              </a:lnSpc>
            </a:pPr>
            <a:r>
              <a:rPr lang="en-US" sz="2499" b="1">
                <a:solidFill>
                  <a:srgbClr val="526716"/>
                </a:solidFill>
                <a:latin typeface="Asap Bold"/>
                <a:ea typeface="Asap Bold"/>
                <a:cs typeface="Asap Bold"/>
                <a:sym typeface="Asap Bold"/>
              </a:rPr>
              <a:t>ĐỐI VỚI ĐẠI LÝ/ NÔNG DÂN</a:t>
            </a:r>
          </a:p>
        </p:txBody>
      </p:sp>
      <p:sp>
        <p:nvSpPr>
          <p:cNvPr id="9" name="TextBox 9"/>
          <p:cNvSpPr txBox="1"/>
          <p:nvPr/>
        </p:nvSpPr>
        <p:spPr>
          <a:xfrm>
            <a:off x="1087676" y="7021428"/>
            <a:ext cx="4298299" cy="1381125"/>
          </a:xfrm>
          <a:prstGeom prst="rect">
            <a:avLst/>
          </a:prstGeom>
        </p:spPr>
        <p:txBody>
          <a:bodyPr lIns="0" tIns="0" rIns="0" bIns="0" rtlCol="0" anchor="t">
            <a:spAutoFit/>
          </a:bodyPr>
          <a:lstStyle/>
          <a:p>
            <a:pPr marL="0" lvl="0" indent="0" algn="l">
              <a:lnSpc>
                <a:spcPts val="3749"/>
              </a:lnSpc>
            </a:pPr>
            <a:r>
              <a:rPr lang="en-US" sz="2499">
                <a:solidFill>
                  <a:srgbClr val="000000"/>
                </a:solidFill>
                <a:latin typeface="Asap"/>
                <a:ea typeface="Asap"/>
                <a:cs typeface="Asap"/>
                <a:sym typeface="Asap"/>
              </a:rPr>
              <a:t>Đăng, quản lý thông tin nông sản, tư vấn người mua; theo dõi đơn hàng</a:t>
            </a:r>
          </a:p>
        </p:txBody>
      </p:sp>
      <p:sp>
        <p:nvSpPr>
          <p:cNvPr id="10" name="TextBox 10"/>
          <p:cNvSpPr txBox="1"/>
          <p:nvPr/>
        </p:nvSpPr>
        <p:spPr>
          <a:xfrm>
            <a:off x="12812851" y="6516590"/>
            <a:ext cx="4159585" cy="371475"/>
          </a:xfrm>
          <a:prstGeom prst="rect">
            <a:avLst/>
          </a:prstGeom>
        </p:spPr>
        <p:txBody>
          <a:bodyPr lIns="0" tIns="0" rIns="0" bIns="0" rtlCol="0" anchor="t">
            <a:spAutoFit/>
          </a:bodyPr>
          <a:lstStyle/>
          <a:p>
            <a:pPr algn="l">
              <a:lnSpc>
                <a:spcPts val="2999"/>
              </a:lnSpc>
            </a:pPr>
            <a:r>
              <a:rPr lang="en-US" sz="2499" b="1">
                <a:solidFill>
                  <a:srgbClr val="526716"/>
                </a:solidFill>
                <a:latin typeface="Asap Bold"/>
                <a:ea typeface="Asap Bold"/>
                <a:cs typeface="Asap Bold"/>
                <a:sym typeface="Asap Bold"/>
              </a:rPr>
              <a:t>ĐỐI VỚI QUẢN TRỊ VIÊN</a:t>
            </a:r>
          </a:p>
        </p:txBody>
      </p:sp>
      <p:sp>
        <p:nvSpPr>
          <p:cNvPr id="11" name="TextBox 11"/>
          <p:cNvSpPr txBox="1"/>
          <p:nvPr/>
        </p:nvSpPr>
        <p:spPr>
          <a:xfrm>
            <a:off x="12812851" y="7021428"/>
            <a:ext cx="4387472" cy="1847850"/>
          </a:xfrm>
          <a:prstGeom prst="rect">
            <a:avLst/>
          </a:prstGeom>
        </p:spPr>
        <p:txBody>
          <a:bodyPr lIns="0" tIns="0" rIns="0" bIns="0" rtlCol="0" anchor="t">
            <a:spAutoFit/>
          </a:bodyPr>
          <a:lstStyle/>
          <a:p>
            <a:pPr marL="0" lvl="0" indent="0" algn="l">
              <a:lnSpc>
                <a:spcPts val="3749"/>
              </a:lnSpc>
            </a:pPr>
            <a:r>
              <a:rPr lang="en-US" sz="2499">
                <a:solidFill>
                  <a:srgbClr val="000000"/>
                </a:solidFill>
                <a:latin typeface="Asap"/>
                <a:ea typeface="Asap"/>
                <a:cs typeface="Asap"/>
                <a:sym typeface="Asap"/>
              </a:rPr>
              <a:t>Duyệt, kiểm soát thông tin nông sản; xử lý hà</a:t>
            </a:r>
            <a:r>
              <a:rPr lang="en-US" sz="2499" u="none">
                <a:solidFill>
                  <a:srgbClr val="000000"/>
                </a:solidFill>
                <a:latin typeface="Asap"/>
                <a:ea typeface="Asap"/>
                <a:cs typeface="Asap"/>
                <a:sym typeface="Asap"/>
              </a:rPr>
              <a:t>ng giả; theo dõi báo cáo thống kê toàn hệ thống.</a:t>
            </a:r>
          </a:p>
        </p:txBody>
      </p:sp>
      <p:sp>
        <p:nvSpPr>
          <p:cNvPr id="12" name="TextBox 12"/>
          <p:cNvSpPr txBox="1"/>
          <p:nvPr/>
        </p:nvSpPr>
        <p:spPr>
          <a:xfrm>
            <a:off x="1028700" y="1054307"/>
            <a:ext cx="16230600" cy="2288922"/>
          </a:xfrm>
          <a:prstGeom prst="rect">
            <a:avLst/>
          </a:prstGeom>
        </p:spPr>
        <p:txBody>
          <a:bodyPr lIns="0" tIns="0" rIns="0" bIns="0" rtlCol="0" anchor="t">
            <a:spAutoFit/>
          </a:bodyPr>
          <a:lstStyle/>
          <a:p>
            <a:pPr algn="l">
              <a:lnSpc>
                <a:spcPts val="4581"/>
              </a:lnSpc>
            </a:pPr>
            <a:r>
              <a:rPr lang="en-US" sz="2899">
                <a:solidFill>
                  <a:srgbClr val="000000"/>
                </a:solidFill>
                <a:latin typeface="Asap"/>
                <a:ea typeface="Asap"/>
                <a:cs typeface="Asap"/>
                <a:sym typeface="Asap"/>
              </a:rPr>
              <a:t>Dự án nhằm xây dựng hệ thống giải cứu nông sản và truy xuất nguồn gốc bằng QR code, hoạt động trên nền tảng Android, iOS và web, đảm bảo bảo mật, hiệu suất cao.</a:t>
            </a:r>
          </a:p>
          <a:p>
            <a:pPr algn="l">
              <a:lnSpc>
                <a:spcPts val="4581"/>
              </a:lnSpc>
            </a:pPr>
            <a:r>
              <a:rPr lang="en-US" sz="2899" b="1">
                <a:solidFill>
                  <a:srgbClr val="000000"/>
                </a:solidFill>
                <a:latin typeface="Asap Bold"/>
                <a:ea typeface="Asap Bold"/>
                <a:cs typeface="Asap Bold"/>
                <a:sym typeface="Asap Bold"/>
              </a:rPr>
              <a:t>Thời gian thực hiện:</a:t>
            </a:r>
            <a:r>
              <a:rPr lang="en-US" sz="2899">
                <a:solidFill>
                  <a:srgbClr val="000000"/>
                </a:solidFill>
                <a:latin typeface="Asap"/>
                <a:ea typeface="Asap"/>
                <a:cs typeface="Asap"/>
                <a:sym typeface="Asap"/>
              </a:rPr>
              <a:t> 3-6 tháng</a:t>
            </a:r>
          </a:p>
          <a:p>
            <a:pPr algn="l">
              <a:lnSpc>
                <a:spcPts val="4581"/>
              </a:lnSpc>
            </a:pPr>
            <a:r>
              <a:rPr lang="en-US" sz="2899" b="1">
                <a:solidFill>
                  <a:srgbClr val="000000"/>
                </a:solidFill>
                <a:latin typeface="Asap Bold"/>
                <a:ea typeface="Asap Bold"/>
                <a:cs typeface="Asap Bold"/>
                <a:sym typeface="Asap Bold"/>
              </a:rPr>
              <a:t>Ngân sách:</a:t>
            </a:r>
            <a:r>
              <a:rPr lang="en-US" sz="2899">
                <a:solidFill>
                  <a:srgbClr val="000000"/>
                </a:solidFill>
                <a:latin typeface="Asap"/>
                <a:ea typeface="Asap"/>
                <a:cs typeface="Asap"/>
                <a:sym typeface="Asap"/>
              </a:rPr>
              <a:t> 200 triệu đồng.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21987" y="1469334"/>
            <a:ext cx="4044027" cy="2407090"/>
          </a:xfrm>
          <a:custGeom>
            <a:avLst/>
            <a:gdLst/>
            <a:ahLst/>
            <a:cxnLst/>
            <a:rect l="l" t="t" r="r" b="b"/>
            <a:pathLst>
              <a:path w="4044027" h="2407090">
                <a:moveTo>
                  <a:pt x="0" y="0"/>
                </a:moveTo>
                <a:lnTo>
                  <a:pt x="4044026" y="0"/>
                </a:lnTo>
                <a:lnTo>
                  <a:pt x="4044026" y="2407091"/>
                </a:lnTo>
                <a:lnTo>
                  <a:pt x="0" y="2407091"/>
                </a:lnTo>
                <a:lnTo>
                  <a:pt x="0" y="0"/>
                </a:lnTo>
                <a:close/>
              </a:path>
            </a:pathLst>
          </a:custGeom>
          <a:blipFill>
            <a:blip r:embed="rId2"/>
            <a:stretch>
              <a:fillRect t="-6001" b="-6001"/>
            </a:stretch>
          </a:blipFill>
        </p:spPr>
      </p:sp>
      <p:sp>
        <p:nvSpPr>
          <p:cNvPr id="3" name="Freeform 3"/>
          <p:cNvSpPr/>
          <p:nvPr/>
        </p:nvSpPr>
        <p:spPr>
          <a:xfrm>
            <a:off x="1590385" y="1469334"/>
            <a:ext cx="4178887" cy="2407090"/>
          </a:xfrm>
          <a:custGeom>
            <a:avLst/>
            <a:gdLst/>
            <a:ahLst/>
            <a:cxnLst/>
            <a:rect l="l" t="t" r="r" b="b"/>
            <a:pathLst>
              <a:path w="4178887" h="2407090">
                <a:moveTo>
                  <a:pt x="0" y="0"/>
                </a:moveTo>
                <a:lnTo>
                  <a:pt x="4178887" y="0"/>
                </a:lnTo>
                <a:lnTo>
                  <a:pt x="4178887" y="2407091"/>
                </a:lnTo>
                <a:lnTo>
                  <a:pt x="0" y="2407091"/>
                </a:lnTo>
                <a:lnTo>
                  <a:pt x="0" y="0"/>
                </a:lnTo>
                <a:close/>
              </a:path>
            </a:pathLst>
          </a:custGeom>
          <a:blipFill>
            <a:blip r:embed="rId3"/>
            <a:stretch>
              <a:fillRect t="-7869" b="-7869"/>
            </a:stretch>
          </a:blipFill>
        </p:spPr>
      </p:sp>
      <p:sp>
        <p:nvSpPr>
          <p:cNvPr id="4" name="Freeform 4"/>
          <p:cNvSpPr/>
          <p:nvPr/>
        </p:nvSpPr>
        <p:spPr>
          <a:xfrm>
            <a:off x="12653588" y="1472434"/>
            <a:ext cx="4044027" cy="2403991"/>
          </a:xfrm>
          <a:custGeom>
            <a:avLst/>
            <a:gdLst/>
            <a:ahLst/>
            <a:cxnLst/>
            <a:rect l="l" t="t" r="r" b="b"/>
            <a:pathLst>
              <a:path w="4044027" h="2403991">
                <a:moveTo>
                  <a:pt x="0" y="0"/>
                </a:moveTo>
                <a:lnTo>
                  <a:pt x="4044027" y="0"/>
                </a:lnTo>
                <a:lnTo>
                  <a:pt x="4044027" y="2403991"/>
                </a:lnTo>
                <a:lnTo>
                  <a:pt x="0" y="2403991"/>
                </a:lnTo>
                <a:lnTo>
                  <a:pt x="0" y="0"/>
                </a:lnTo>
                <a:close/>
              </a:path>
            </a:pathLst>
          </a:custGeom>
          <a:blipFill>
            <a:blip r:embed="rId4"/>
            <a:stretch>
              <a:fillRect r="-957" b="-18458"/>
            </a:stretch>
          </a:blipFill>
        </p:spPr>
      </p:sp>
      <p:sp>
        <p:nvSpPr>
          <p:cNvPr id="5" name="TextBox 5"/>
          <p:cNvSpPr txBox="1"/>
          <p:nvPr/>
        </p:nvSpPr>
        <p:spPr>
          <a:xfrm>
            <a:off x="1590385" y="298449"/>
            <a:ext cx="12848021" cy="730251"/>
          </a:xfrm>
          <a:prstGeom prst="rect">
            <a:avLst/>
          </a:prstGeom>
        </p:spPr>
        <p:txBody>
          <a:bodyPr lIns="0" tIns="0" rIns="0" bIns="0" rtlCol="0" anchor="t">
            <a:spAutoFit/>
          </a:bodyPr>
          <a:lstStyle/>
          <a:p>
            <a:pPr algn="l">
              <a:lnSpc>
                <a:spcPts val="5500"/>
              </a:lnSpc>
            </a:pPr>
            <a:r>
              <a:rPr lang="en-US" sz="5000">
                <a:solidFill>
                  <a:srgbClr val="526716"/>
                </a:solidFill>
                <a:latin typeface="Asap"/>
                <a:ea typeface="Asap"/>
                <a:cs typeface="Asap"/>
                <a:sym typeface="Asap"/>
              </a:rPr>
              <a:t>MỤC TIÊU VÀ PHẠM VI DỰ ÁN</a:t>
            </a:r>
          </a:p>
        </p:txBody>
      </p:sp>
      <p:sp>
        <p:nvSpPr>
          <p:cNvPr id="6" name="TextBox 6"/>
          <p:cNvSpPr txBox="1"/>
          <p:nvPr/>
        </p:nvSpPr>
        <p:spPr>
          <a:xfrm>
            <a:off x="7121987" y="4320159"/>
            <a:ext cx="4570976" cy="371475"/>
          </a:xfrm>
          <a:prstGeom prst="rect">
            <a:avLst/>
          </a:prstGeom>
        </p:spPr>
        <p:txBody>
          <a:bodyPr lIns="0" tIns="0" rIns="0" bIns="0" rtlCol="0" anchor="t">
            <a:spAutoFit/>
          </a:bodyPr>
          <a:lstStyle/>
          <a:p>
            <a:pPr algn="l">
              <a:lnSpc>
                <a:spcPts val="2999"/>
              </a:lnSpc>
            </a:pPr>
            <a:r>
              <a:rPr lang="en-US" sz="2499" b="1">
                <a:solidFill>
                  <a:srgbClr val="526716"/>
                </a:solidFill>
                <a:latin typeface="Asap Bold"/>
                <a:ea typeface="Asap Bold"/>
                <a:cs typeface="Asap Bold"/>
                <a:sym typeface="Asap Bold"/>
              </a:rPr>
              <a:t>PHẠM VI DỰ ÁN</a:t>
            </a:r>
          </a:p>
        </p:txBody>
      </p:sp>
      <p:sp>
        <p:nvSpPr>
          <p:cNvPr id="7" name="TextBox 7"/>
          <p:cNvSpPr txBox="1"/>
          <p:nvPr/>
        </p:nvSpPr>
        <p:spPr>
          <a:xfrm>
            <a:off x="7121987" y="4834522"/>
            <a:ext cx="4044027" cy="3110865"/>
          </a:xfrm>
          <a:prstGeom prst="rect">
            <a:avLst/>
          </a:prstGeom>
        </p:spPr>
        <p:txBody>
          <a:bodyPr lIns="0" tIns="0" rIns="0" bIns="0" rtlCol="0" anchor="t">
            <a:spAutoFit/>
          </a:bodyPr>
          <a:lstStyle/>
          <a:p>
            <a:pPr marL="0" lvl="0" indent="0" algn="l">
              <a:lnSpc>
                <a:spcPts val="3149"/>
              </a:lnSpc>
            </a:pPr>
            <a:r>
              <a:rPr lang="en-US" sz="2099">
                <a:solidFill>
                  <a:srgbClr val="000000"/>
                </a:solidFill>
                <a:latin typeface="Asap"/>
                <a:ea typeface="Asap"/>
                <a:cs typeface="Asap"/>
                <a:sym typeface="Asap"/>
              </a:rPr>
              <a:t>+ Thời</a:t>
            </a:r>
            <a:r>
              <a:rPr lang="en-US" sz="2099" u="none">
                <a:solidFill>
                  <a:srgbClr val="000000"/>
                </a:solidFill>
                <a:latin typeface="Asap"/>
                <a:ea typeface="Asap"/>
                <a:cs typeface="Asap"/>
                <a:sym typeface="Asap"/>
              </a:rPr>
              <a:t> gian thực hiện: 3- 6 tháng </a:t>
            </a:r>
          </a:p>
          <a:p>
            <a:pPr marL="0" lvl="0" indent="0" algn="l">
              <a:lnSpc>
                <a:spcPts val="3149"/>
              </a:lnSpc>
            </a:pPr>
            <a:r>
              <a:rPr lang="en-US" sz="2099" u="none">
                <a:solidFill>
                  <a:srgbClr val="000000"/>
                </a:solidFill>
                <a:latin typeface="Asap"/>
                <a:ea typeface="Asap"/>
                <a:cs typeface="Asap"/>
                <a:sym typeface="Asap"/>
              </a:rPr>
              <a:t>+ Kinh phí dự kiến: 200 triệu đồng</a:t>
            </a:r>
          </a:p>
          <a:p>
            <a:pPr marL="0" lvl="0" indent="0" algn="l">
              <a:lnSpc>
                <a:spcPts val="3149"/>
              </a:lnSpc>
            </a:pPr>
            <a:r>
              <a:rPr lang="en-US" sz="2099" u="none">
                <a:solidFill>
                  <a:srgbClr val="000000"/>
                </a:solidFill>
                <a:latin typeface="Asap"/>
                <a:ea typeface="Asap"/>
                <a:cs typeface="Asap"/>
                <a:sym typeface="Asap"/>
              </a:rPr>
              <a:t>+ Đội ngũ thực hiện: Ban điều hành, quản lý dự án, phân tích yêu cầu, thiết kế, phát triển web, kiểm thử</a:t>
            </a:r>
          </a:p>
          <a:p>
            <a:pPr marL="0" lvl="0" indent="0" algn="l">
              <a:lnSpc>
                <a:spcPts val="3149"/>
              </a:lnSpc>
            </a:pPr>
            <a:r>
              <a:rPr lang="en-US" sz="2099" u="none">
                <a:solidFill>
                  <a:srgbClr val="000000"/>
                </a:solidFill>
                <a:latin typeface="Asap"/>
                <a:ea typeface="Asap"/>
                <a:cs typeface="Asap"/>
                <a:sym typeface="Asap"/>
              </a:rPr>
              <a:t>+ Đối tượng sử dụng: Nông dân, khách hàng, nhà phân phối</a:t>
            </a:r>
          </a:p>
        </p:txBody>
      </p:sp>
      <p:sp>
        <p:nvSpPr>
          <p:cNvPr id="8" name="TextBox 8"/>
          <p:cNvSpPr txBox="1"/>
          <p:nvPr/>
        </p:nvSpPr>
        <p:spPr>
          <a:xfrm>
            <a:off x="1590385" y="4320159"/>
            <a:ext cx="4044027" cy="371475"/>
          </a:xfrm>
          <a:prstGeom prst="rect">
            <a:avLst/>
          </a:prstGeom>
        </p:spPr>
        <p:txBody>
          <a:bodyPr lIns="0" tIns="0" rIns="0" bIns="0" rtlCol="0" anchor="t">
            <a:spAutoFit/>
          </a:bodyPr>
          <a:lstStyle/>
          <a:p>
            <a:pPr algn="l">
              <a:lnSpc>
                <a:spcPts val="2999"/>
              </a:lnSpc>
            </a:pPr>
            <a:r>
              <a:rPr lang="en-US" sz="2499" b="1">
                <a:solidFill>
                  <a:srgbClr val="526716"/>
                </a:solidFill>
                <a:latin typeface="Asap Bold"/>
                <a:ea typeface="Asap Bold"/>
                <a:cs typeface="Asap Bold"/>
                <a:sym typeface="Asap Bold"/>
              </a:rPr>
              <a:t>MỤC TIÊU DỰ ÁN</a:t>
            </a:r>
          </a:p>
        </p:txBody>
      </p:sp>
      <p:sp>
        <p:nvSpPr>
          <p:cNvPr id="9" name="TextBox 9"/>
          <p:cNvSpPr txBox="1"/>
          <p:nvPr/>
        </p:nvSpPr>
        <p:spPr>
          <a:xfrm>
            <a:off x="1590385" y="4834522"/>
            <a:ext cx="4178887" cy="5587365"/>
          </a:xfrm>
          <a:prstGeom prst="rect">
            <a:avLst/>
          </a:prstGeom>
        </p:spPr>
        <p:txBody>
          <a:bodyPr lIns="0" tIns="0" rIns="0" bIns="0" rtlCol="0" anchor="t">
            <a:spAutoFit/>
          </a:bodyPr>
          <a:lstStyle/>
          <a:p>
            <a:pPr algn="l">
              <a:lnSpc>
                <a:spcPts val="3150"/>
              </a:lnSpc>
            </a:pPr>
            <a:r>
              <a:rPr lang="en-US" sz="2100">
                <a:solidFill>
                  <a:srgbClr val="000000"/>
                </a:solidFill>
                <a:latin typeface="Asap"/>
                <a:ea typeface="Asap"/>
                <a:cs typeface="Asap"/>
                <a:sym typeface="Asap"/>
              </a:rPr>
              <a:t>+ Xây dựng hệ thống quản lý &amp; truy  xuất nông sản bằng QR code.</a:t>
            </a:r>
          </a:p>
          <a:p>
            <a:pPr algn="l">
              <a:lnSpc>
                <a:spcPts val="3150"/>
              </a:lnSpc>
            </a:pPr>
            <a:r>
              <a:rPr lang="en-US" sz="2100">
                <a:solidFill>
                  <a:srgbClr val="000000"/>
                </a:solidFill>
                <a:latin typeface="Asap"/>
                <a:ea typeface="Asap"/>
                <a:cs typeface="Asap"/>
                <a:sym typeface="Asap"/>
              </a:rPr>
              <a:t>+ Kết nối trực tiếp nông dân với người tiêu dùng để giải cứu nông sản.</a:t>
            </a:r>
          </a:p>
          <a:p>
            <a:pPr algn="l">
              <a:lnSpc>
                <a:spcPts val="3150"/>
              </a:lnSpc>
            </a:pPr>
            <a:r>
              <a:rPr lang="en-US" sz="2100">
                <a:solidFill>
                  <a:srgbClr val="000000"/>
                </a:solidFill>
                <a:latin typeface="Asap"/>
                <a:ea typeface="Asap"/>
                <a:cs typeface="Asap"/>
                <a:sym typeface="Asap"/>
              </a:rPr>
              <a:t>+ Cung cấp thông tin sản phẩm theo thời gian thực, minh bạch, chính xác.</a:t>
            </a:r>
          </a:p>
          <a:p>
            <a:pPr algn="l">
              <a:lnSpc>
                <a:spcPts val="3150"/>
              </a:lnSpc>
            </a:pPr>
            <a:r>
              <a:rPr lang="en-US" sz="2100" b="1">
                <a:solidFill>
                  <a:srgbClr val="000000"/>
                </a:solidFill>
                <a:latin typeface="Asap Bold"/>
                <a:ea typeface="Asap Bold"/>
                <a:cs typeface="Asap Bold"/>
                <a:sym typeface="Asap Bold"/>
              </a:rPr>
              <a:t>+</a:t>
            </a:r>
            <a:r>
              <a:rPr lang="en-US" sz="2100">
                <a:solidFill>
                  <a:srgbClr val="000000"/>
                </a:solidFill>
                <a:latin typeface="Asap"/>
                <a:ea typeface="Asap"/>
                <a:cs typeface="Asap"/>
                <a:sym typeface="Asap"/>
              </a:rPr>
              <a:t> Tăng hiệu quả phân phối, giảm thất thoát trong chuỗi cung ứng.</a:t>
            </a:r>
          </a:p>
          <a:p>
            <a:pPr algn="l">
              <a:lnSpc>
                <a:spcPts val="3150"/>
              </a:lnSpc>
            </a:pPr>
            <a:r>
              <a:rPr lang="en-US" sz="2100">
                <a:solidFill>
                  <a:srgbClr val="000000"/>
                </a:solidFill>
                <a:latin typeface="Asap"/>
                <a:ea typeface="Asap"/>
                <a:cs typeface="Asap"/>
                <a:sym typeface="Asap"/>
              </a:rPr>
              <a:t>+ Đảm bảo an toàn, xác thực thông tin bằng công nghệ bảo mật hiện đại.</a:t>
            </a:r>
          </a:p>
          <a:p>
            <a:pPr marL="0" lvl="0" indent="0" algn="l">
              <a:lnSpc>
                <a:spcPts val="3150"/>
              </a:lnSpc>
            </a:pPr>
            <a:endParaRPr lang="en-US" sz="2100">
              <a:solidFill>
                <a:srgbClr val="000000"/>
              </a:solidFill>
              <a:latin typeface="Asap"/>
              <a:ea typeface="Asap"/>
              <a:cs typeface="Asap"/>
              <a:sym typeface="Asap"/>
            </a:endParaRPr>
          </a:p>
        </p:txBody>
      </p:sp>
      <p:sp>
        <p:nvSpPr>
          <p:cNvPr id="10" name="TextBox 10"/>
          <p:cNvSpPr txBox="1"/>
          <p:nvPr/>
        </p:nvSpPr>
        <p:spPr>
          <a:xfrm>
            <a:off x="12653588" y="4320159"/>
            <a:ext cx="4044027" cy="371475"/>
          </a:xfrm>
          <a:prstGeom prst="rect">
            <a:avLst/>
          </a:prstGeom>
        </p:spPr>
        <p:txBody>
          <a:bodyPr lIns="0" tIns="0" rIns="0" bIns="0" rtlCol="0" anchor="t">
            <a:spAutoFit/>
          </a:bodyPr>
          <a:lstStyle/>
          <a:p>
            <a:pPr algn="l">
              <a:lnSpc>
                <a:spcPts val="2999"/>
              </a:lnSpc>
            </a:pPr>
            <a:r>
              <a:rPr lang="en-US" sz="2499" b="1">
                <a:solidFill>
                  <a:srgbClr val="526716"/>
                </a:solidFill>
                <a:latin typeface="Asap Bold"/>
                <a:ea typeface="Asap Bold"/>
                <a:cs typeface="Asap Bold"/>
                <a:sym typeface="Asap Bold"/>
              </a:rPr>
              <a:t>QUY ĐỊNH RÀNG BUỘC</a:t>
            </a:r>
          </a:p>
        </p:txBody>
      </p:sp>
      <p:sp>
        <p:nvSpPr>
          <p:cNvPr id="11" name="TextBox 11"/>
          <p:cNvSpPr txBox="1"/>
          <p:nvPr/>
        </p:nvSpPr>
        <p:spPr>
          <a:xfrm>
            <a:off x="12653588" y="4834522"/>
            <a:ext cx="4265583" cy="5187315"/>
          </a:xfrm>
          <a:prstGeom prst="rect">
            <a:avLst/>
          </a:prstGeom>
        </p:spPr>
        <p:txBody>
          <a:bodyPr lIns="0" tIns="0" rIns="0" bIns="0" rtlCol="0" anchor="t">
            <a:spAutoFit/>
          </a:bodyPr>
          <a:lstStyle/>
          <a:p>
            <a:pPr algn="l">
              <a:lnSpc>
                <a:spcPts val="3150"/>
              </a:lnSpc>
            </a:pPr>
            <a:r>
              <a:rPr lang="en-US" sz="2100">
                <a:solidFill>
                  <a:srgbClr val="000000"/>
                </a:solidFill>
                <a:latin typeface="Asap"/>
                <a:ea typeface="Asap"/>
                <a:cs typeface="Asap"/>
                <a:sym typeface="Asap"/>
              </a:rPr>
              <a:t>+ An toà</a:t>
            </a:r>
            <a:r>
              <a:rPr lang="en-US" sz="2100" u="none">
                <a:solidFill>
                  <a:srgbClr val="000000"/>
                </a:solidFill>
                <a:latin typeface="Asap"/>
                <a:ea typeface="Asap"/>
                <a:cs typeface="Asap"/>
                <a:sym typeface="Asap"/>
              </a:rPr>
              <a:t>n thực phẩm: Mã QR, thông tin nguồn gốc, quy trình sản xuất. Tuân thủ vệ sinh an toàn thực phẩm.</a:t>
            </a:r>
          </a:p>
          <a:p>
            <a:pPr algn="l">
              <a:lnSpc>
                <a:spcPts val="3150"/>
              </a:lnSpc>
            </a:pPr>
            <a:r>
              <a:rPr lang="en-US" sz="2100" u="none">
                <a:solidFill>
                  <a:srgbClr val="000000"/>
                </a:solidFill>
                <a:latin typeface="Asap"/>
                <a:ea typeface="Asap"/>
                <a:cs typeface="Asap"/>
                <a:sym typeface="Asap"/>
              </a:rPr>
              <a:t>+ Thương mại điện tử: Mô tả chính xác, giá minh bạch, thanh toán an toàn.</a:t>
            </a:r>
          </a:p>
          <a:p>
            <a:pPr algn="l">
              <a:lnSpc>
                <a:spcPts val="3150"/>
              </a:lnSpc>
            </a:pPr>
            <a:r>
              <a:rPr lang="en-US" sz="2100" u="none">
                <a:solidFill>
                  <a:srgbClr val="000000"/>
                </a:solidFill>
                <a:latin typeface="Asap"/>
                <a:ea typeface="Asap"/>
                <a:cs typeface="Asap"/>
                <a:sym typeface="Asap"/>
              </a:rPr>
              <a:t>+ Bảo vệ người tiêu dùng: Quyền khiếu nại, hoàn tiền, đổi trả.</a:t>
            </a:r>
          </a:p>
          <a:p>
            <a:pPr algn="l">
              <a:lnSpc>
                <a:spcPts val="3150"/>
              </a:lnSpc>
            </a:pPr>
            <a:r>
              <a:rPr lang="en-US" sz="2100" u="none">
                <a:solidFill>
                  <a:srgbClr val="000000"/>
                </a:solidFill>
                <a:latin typeface="Asap"/>
                <a:ea typeface="Asap"/>
                <a:cs typeface="Asap"/>
                <a:sym typeface="Asap"/>
              </a:rPr>
              <a:t>+ Sở hữu trí tuệ: Bảo vệ bản quyền và thương hiệu.</a:t>
            </a:r>
          </a:p>
          <a:p>
            <a:pPr algn="l">
              <a:lnSpc>
                <a:spcPts val="3150"/>
              </a:lnSpc>
            </a:pPr>
            <a:r>
              <a:rPr lang="en-US" sz="2100" b="1" u="none">
                <a:solidFill>
                  <a:srgbClr val="000000"/>
                </a:solidFill>
                <a:latin typeface="Asap Bold"/>
                <a:ea typeface="Asap Bold"/>
                <a:cs typeface="Asap Bold"/>
                <a:sym typeface="Asap Bold"/>
              </a:rPr>
              <a:t>+ </a:t>
            </a:r>
            <a:r>
              <a:rPr lang="en-US" sz="2100" u="none">
                <a:solidFill>
                  <a:srgbClr val="000000"/>
                </a:solidFill>
                <a:latin typeface="Asap"/>
                <a:ea typeface="Asap"/>
                <a:cs typeface="Asap"/>
                <a:sym typeface="Asap"/>
              </a:rPr>
              <a:t>Thuế: Khai báo thuế đầy đủ, hóa đơn điện tử..</a:t>
            </a:r>
          </a:p>
          <a:p>
            <a:pPr marL="0" lvl="0" indent="0" algn="l">
              <a:lnSpc>
                <a:spcPts val="3150"/>
              </a:lnSpc>
            </a:pPr>
            <a:endParaRPr lang="en-US" sz="2100" u="none">
              <a:solidFill>
                <a:srgbClr val="000000"/>
              </a:solidFill>
              <a:latin typeface="Asap"/>
              <a:ea typeface="Asap"/>
              <a:cs typeface="Asap"/>
              <a:sym typeface="As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3124</Words>
  <Application>Microsoft Office PowerPoint</Application>
  <PresentationFormat>Custom</PresentationFormat>
  <Paragraphs>356</Paragraphs>
  <Slides>46</Slides>
  <Notes>1</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46</vt:i4>
      </vt:variant>
    </vt:vector>
  </HeadingPairs>
  <TitlesOfParts>
    <vt:vector size="63" baseType="lpstr">
      <vt:lpstr>Cabin Semi-Bold</vt:lpstr>
      <vt:lpstr>Calibri</vt:lpstr>
      <vt:lpstr>Asap</vt:lpstr>
      <vt:lpstr>Aileron Bold</vt:lpstr>
      <vt:lpstr>Aileron Ultra-Bold</vt:lpstr>
      <vt:lpstr>Muli</vt:lpstr>
      <vt:lpstr>Cabin Bold</vt:lpstr>
      <vt:lpstr>Aptos</vt:lpstr>
      <vt:lpstr>Aileron Heavy</vt:lpstr>
      <vt:lpstr>Arial</vt:lpstr>
      <vt:lpstr>Arimo</vt:lpstr>
      <vt:lpstr>Arimo Bold</vt:lpstr>
      <vt:lpstr>Muli Bold</vt:lpstr>
      <vt:lpstr>Asap Bold</vt:lpstr>
      <vt:lpstr>Aileron</vt:lpstr>
      <vt:lpstr>Cabin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N2_Báo Cáo Nhóm</dc:title>
  <cp:lastModifiedBy>chaucongthoai@outlook.com</cp:lastModifiedBy>
  <cp:revision>2</cp:revision>
  <dcterms:created xsi:type="dcterms:W3CDTF">2006-08-16T00:00:00Z</dcterms:created>
  <dcterms:modified xsi:type="dcterms:W3CDTF">2025-06-07T13:16:48Z</dcterms:modified>
  <dc:identifier>DAGj3H46gMQ</dc:identifier>
</cp:coreProperties>
</file>